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png&amp;ehk=MdHofbL0k7UQXTdLxYURuA&amp;r=0&amp;pid=OfficeInsert" ContentType="image/png"/>
  <Default Extension="gif&amp;ehk=2FmQF9mDS0tbrMaq" ContentType="image/gif"/>
  <Default Extension="jpg" ContentType="image/jpeg"/>
  <Default Extension="jpg&amp;ehk=PUWJIi8975vzA3Hf7cOZ5g&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Lst>
  <p:notesMasterIdLst>
    <p:notesMasterId r:id="rId16"/>
  </p:notesMasterIdLst>
  <p:sldIdLst>
    <p:sldId id="304" r:id="rId2"/>
    <p:sldId id="309" r:id="rId3"/>
    <p:sldId id="266" r:id="rId4"/>
    <p:sldId id="320" r:id="rId5"/>
    <p:sldId id="268" r:id="rId6"/>
    <p:sldId id="321" r:id="rId7"/>
    <p:sldId id="312" r:id="rId8"/>
    <p:sldId id="313" r:id="rId9"/>
    <p:sldId id="322" r:id="rId10"/>
    <p:sldId id="317" r:id="rId11"/>
    <p:sldId id="316" r:id="rId12"/>
    <p:sldId id="280" r:id="rId13"/>
    <p:sldId id="315" r:id="rId14"/>
    <p:sldId id="301"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DC63F"/>
    <a:srgbClr val="005953"/>
    <a:srgbClr val="0F423E"/>
    <a:srgbClr val="F2AB13"/>
    <a:srgbClr val="F8F8F8"/>
    <a:srgbClr val="C1D82F"/>
    <a:srgbClr val="37424A"/>
    <a:srgbClr val="A5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17"/>
    <p:restoredTop sz="95126"/>
  </p:normalViewPr>
  <p:slideViewPr>
    <p:cSldViewPr>
      <p:cViewPr>
        <p:scale>
          <a:sx n="105" d="100"/>
          <a:sy n="105" d="100"/>
        </p:scale>
        <p:origin x="-13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3E7C3-1CC0-4B42-A176-AA321E24C78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46B18BA0-422C-422F-8065-31AA9059034B}">
      <dgm:prSet phldrT="[Text]" custT="1"/>
      <dgm:spPr/>
      <dgm:t>
        <a:bodyPr/>
        <a:lstStyle/>
        <a:p>
          <a:r>
            <a:rPr lang="en-US" sz="1000" dirty="0"/>
            <a:t>Shared purpose</a:t>
          </a:r>
        </a:p>
        <a:p>
          <a:r>
            <a:rPr lang="en-US" sz="1000" dirty="0"/>
            <a:t>Trust &amp; Respect</a:t>
          </a:r>
        </a:p>
        <a:p>
          <a:r>
            <a:rPr lang="en-US" sz="1000" dirty="0"/>
            <a:t>Inclusivity</a:t>
          </a:r>
        </a:p>
      </dgm:t>
    </dgm:pt>
    <dgm:pt modelId="{F6742DB3-8B71-4CA9-933C-A688BD67C8F8}" type="parTrans" cxnId="{FF97DBCC-FB7D-42A7-BF86-CF9A9E791F18}">
      <dgm:prSet/>
      <dgm:spPr/>
      <dgm:t>
        <a:bodyPr/>
        <a:lstStyle/>
        <a:p>
          <a:endParaRPr lang="en-US"/>
        </a:p>
      </dgm:t>
    </dgm:pt>
    <dgm:pt modelId="{638F21C6-0C85-457A-AF15-88BFBF97CFC2}" type="sibTrans" cxnId="{FF97DBCC-FB7D-42A7-BF86-CF9A9E791F18}">
      <dgm:prSet/>
      <dgm:spPr/>
      <dgm:t>
        <a:bodyPr/>
        <a:lstStyle/>
        <a:p>
          <a:endParaRPr lang="en-US"/>
        </a:p>
      </dgm:t>
    </dgm:pt>
    <dgm:pt modelId="{40F371F0-706E-44D4-8A91-C228D2E8AF49}">
      <dgm:prSet phldrT="[Text]" custT="1"/>
      <dgm:spPr/>
      <dgm:t>
        <a:bodyPr/>
        <a:lstStyle/>
        <a:p>
          <a:r>
            <a:rPr lang="en-US" sz="1000" dirty="0"/>
            <a:t>Resources</a:t>
          </a:r>
        </a:p>
        <a:p>
          <a:r>
            <a:rPr lang="en-US" sz="1000" dirty="0"/>
            <a:t>Dialogue</a:t>
          </a:r>
        </a:p>
        <a:p>
          <a:r>
            <a:rPr lang="en-US" sz="1000" dirty="0"/>
            <a:t>Facilitation</a:t>
          </a:r>
        </a:p>
        <a:p>
          <a:r>
            <a:rPr lang="en-US" sz="1000" dirty="0"/>
            <a:t>Reciprocity</a:t>
          </a:r>
        </a:p>
        <a:p>
          <a:r>
            <a:rPr lang="en-US" sz="1000" dirty="0"/>
            <a:t>Challenge</a:t>
          </a:r>
        </a:p>
        <a:p>
          <a:endParaRPr lang="en-US" sz="1000" dirty="0"/>
        </a:p>
        <a:p>
          <a:endParaRPr lang="en-US" sz="1000" dirty="0"/>
        </a:p>
        <a:p>
          <a:endParaRPr lang="en-US" sz="1000" dirty="0"/>
        </a:p>
        <a:p>
          <a:endParaRPr lang="en-US" sz="500" dirty="0"/>
        </a:p>
        <a:p>
          <a:endParaRPr lang="en-US" sz="500" dirty="0"/>
        </a:p>
      </dgm:t>
    </dgm:pt>
    <dgm:pt modelId="{5815FF9C-41A0-4B95-9198-484433F32E38}" type="parTrans" cxnId="{3F95A3F3-ADAB-4061-BF76-E1D01FEDA566}">
      <dgm:prSet/>
      <dgm:spPr/>
      <dgm:t>
        <a:bodyPr/>
        <a:lstStyle/>
        <a:p>
          <a:endParaRPr lang="en-US"/>
        </a:p>
      </dgm:t>
    </dgm:pt>
    <dgm:pt modelId="{5AB483E7-2176-4592-9D0F-7FDD71CB26D8}" type="sibTrans" cxnId="{3F95A3F3-ADAB-4061-BF76-E1D01FEDA566}">
      <dgm:prSet/>
      <dgm:spPr/>
      <dgm:t>
        <a:bodyPr/>
        <a:lstStyle/>
        <a:p>
          <a:endParaRPr lang="en-US"/>
        </a:p>
      </dgm:t>
    </dgm:pt>
    <dgm:pt modelId="{5B226869-7BB5-4C5F-A2FE-453FAD66C6FB}">
      <dgm:prSet phldrT="[Text]" custT="1"/>
      <dgm:spPr/>
      <dgm:t>
        <a:bodyPr/>
        <a:lstStyle/>
        <a:p>
          <a:r>
            <a:rPr lang="en-US" sz="1000" dirty="0"/>
            <a:t>Excellence</a:t>
          </a:r>
        </a:p>
        <a:p>
          <a:r>
            <a:rPr lang="en-US" sz="1000" dirty="0"/>
            <a:t>Innovation</a:t>
          </a:r>
        </a:p>
        <a:p>
          <a:r>
            <a:rPr lang="en-US" sz="1000" dirty="0"/>
            <a:t>Encouragement</a:t>
          </a:r>
        </a:p>
        <a:p>
          <a:r>
            <a:rPr lang="en-US" sz="1000" dirty="0"/>
            <a:t>Advocacy</a:t>
          </a:r>
        </a:p>
        <a:p>
          <a:r>
            <a:rPr lang="en-US" sz="1000" dirty="0"/>
            <a:t>Recognition</a:t>
          </a:r>
        </a:p>
      </dgm:t>
    </dgm:pt>
    <dgm:pt modelId="{8147D3DD-5CAC-4589-9107-ACE60FC74396}" type="parTrans" cxnId="{AB6EE124-3A3A-4244-8A8D-83B8C0DD10C5}">
      <dgm:prSet/>
      <dgm:spPr/>
      <dgm:t>
        <a:bodyPr/>
        <a:lstStyle/>
        <a:p>
          <a:endParaRPr lang="en-US"/>
        </a:p>
      </dgm:t>
    </dgm:pt>
    <dgm:pt modelId="{8A174BD6-1A85-486B-A4AA-17E9C014F3FF}" type="sibTrans" cxnId="{AB6EE124-3A3A-4244-8A8D-83B8C0DD10C5}">
      <dgm:prSet/>
      <dgm:spPr/>
      <dgm:t>
        <a:bodyPr/>
        <a:lstStyle/>
        <a:p>
          <a:endParaRPr lang="en-US"/>
        </a:p>
      </dgm:t>
    </dgm:pt>
    <dgm:pt modelId="{836E688E-4DDC-4702-9B95-603E50BF8BD5}" type="pres">
      <dgm:prSet presAssocID="{ED33E7C3-1CC0-4B42-A176-AA321E24C78D}" presName="Name0" presStyleCnt="0">
        <dgm:presLayoutVars>
          <dgm:chMax val="7"/>
          <dgm:chPref val="7"/>
          <dgm:dir/>
          <dgm:animLvl val="lvl"/>
        </dgm:presLayoutVars>
      </dgm:prSet>
      <dgm:spPr/>
      <dgm:t>
        <a:bodyPr/>
        <a:lstStyle/>
        <a:p>
          <a:endParaRPr lang="en-GB"/>
        </a:p>
      </dgm:t>
    </dgm:pt>
    <dgm:pt modelId="{2F9D0B28-A770-46CB-BBCC-44D01F49E17E}" type="pres">
      <dgm:prSet presAssocID="{46B18BA0-422C-422F-8065-31AA9059034B}" presName="Accent1" presStyleCnt="0"/>
      <dgm:spPr/>
    </dgm:pt>
    <dgm:pt modelId="{FE9102EA-B70F-40AC-8BCC-B20333685D0D}" type="pres">
      <dgm:prSet presAssocID="{46B18BA0-422C-422F-8065-31AA9059034B}" presName="Accent" presStyleLbl="node1" presStyleIdx="0" presStyleCnt="3" custLinFactNeighborX="23282" custLinFactNeighborY="3436"/>
      <dgm:spPr/>
    </dgm:pt>
    <dgm:pt modelId="{333A8BD4-7048-4831-9079-13FB1C1CC8EC}" type="pres">
      <dgm:prSet presAssocID="{46B18BA0-422C-422F-8065-31AA9059034B}" presName="Parent1" presStyleLbl="revTx" presStyleIdx="0" presStyleCnt="3" custScaleX="120343" custScaleY="388209" custLinFactNeighborX="34143" custLinFactNeighborY="7056">
        <dgm:presLayoutVars>
          <dgm:chMax val="1"/>
          <dgm:chPref val="1"/>
          <dgm:bulletEnabled val="1"/>
        </dgm:presLayoutVars>
      </dgm:prSet>
      <dgm:spPr/>
      <dgm:t>
        <a:bodyPr/>
        <a:lstStyle/>
        <a:p>
          <a:endParaRPr lang="en-GB"/>
        </a:p>
      </dgm:t>
    </dgm:pt>
    <dgm:pt modelId="{29A1ACD7-2C1D-459B-87AD-CEE11059D1BA}" type="pres">
      <dgm:prSet presAssocID="{40F371F0-706E-44D4-8A91-C228D2E8AF49}" presName="Accent2" presStyleCnt="0"/>
      <dgm:spPr/>
    </dgm:pt>
    <dgm:pt modelId="{6F04DAA5-F7C8-463D-8287-B765F59D523C}" type="pres">
      <dgm:prSet presAssocID="{40F371F0-706E-44D4-8A91-C228D2E8AF49}" presName="Accent" presStyleLbl="node1" presStyleIdx="1" presStyleCnt="3" custScaleX="116189" custScaleY="118758" custLinFactNeighborX="-12350" custLinFactNeighborY="-2764"/>
      <dgm:spPr/>
    </dgm:pt>
    <dgm:pt modelId="{3AFC17E1-6A7D-4B46-AE3F-3BAD5C22E43E}" type="pres">
      <dgm:prSet presAssocID="{40F371F0-706E-44D4-8A91-C228D2E8AF49}" presName="Parent2" presStyleLbl="revTx" presStyleIdx="1" presStyleCnt="3" custScaleY="302869" custLinFactNeighborX="-28216" custLinFactNeighborY="28288">
        <dgm:presLayoutVars>
          <dgm:chMax val="1"/>
          <dgm:chPref val="1"/>
          <dgm:bulletEnabled val="1"/>
        </dgm:presLayoutVars>
      </dgm:prSet>
      <dgm:spPr/>
      <dgm:t>
        <a:bodyPr/>
        <a:lstStyle/>
        <a:p>
          <a:endParaRPr lang="en-GB"/>
        </a:p>
      </dgm:t>
    </dgm:pt>
    <dgm:pt modelId="{539DD5FD-E448-44A0-A5A6-5A063C293FCB}" type="pres">
      <dgm:prSet presAssocID="{5B226869-7BB5-4C5F-A2FE-453FAD66C6FB}" presName="Accent3" presStyleCnt="0"/>
      <dgm:spPr/>
    </dgm:pt>
    <dgm:pt modelId="{6D8133DD-DC62-4541-9BAF-D65845F2ABB3}" type="pres">
      <dgm:prSet presAssocID="{5B226869-7BB5-4C5F-A2FE-453FAD66C6FB}" presName="Accent" presStyleLbl="node1" presStyleIdx="2" presStyleCnt="3" custLinFactNeighborX="20385" custLinFactNeighborY="-2736"/>
      <dgm:spPr/>
    </dgm:pt>
    <dgm:pt modelId="{81EBC328-8079-4005-A3C6-9B8ADC51B4C0}" type="pres">
      <dgm:prSet presAssocID="{5B226869-7BB5-4C5F-A2FE-453FAD66C6FB}" presName="Parent3" presStyleLbl="revTx" presStyleIdx="2" presStyleCnt="3" custLinFactNeighborX="33446" custLinFactNeighborY="169">
        <dgm:presLayoutVars>
          <dgm:chMax val="1"/>
          <dgm:chPref val="1"/>
          <dgm:bulletEnabled val="1"/>
        </dgm:presLayoutVars>
      </dgm:prSet>
      <dgm:spPr/>
      <dgm:t>
        <a:bodyPr/>
        <a:lstStyle/>
        <a:p>
          <a:endParaRPr lang="en-GB"/>
        </a:p>
      </dgm:t>
    </dgm:pt>
  </dgm:ptLst>
  <dgm:cxnLst>
    <dgm:cxn modelId="{3F95A3F3-ADAB-4061-BF76-E1D01FEDA566}" srcId="{ED33E7C3-1CC0-4B42-A176-AA321E24C78D}" destId="{40F371F0-706E-44D4-8A91-C228D2E8AF49}" srcOrd="1" destOrd="0" parTransId="{5815FF9C-41A0-4B95-9198-484433F32E38}" sibTransId="{5AB483E7-2176-4592-9D0F-7FDD71CB26D8}"/>
    <dgm:cxn modelId="{AB6EE124-3A3A-4244-8A8D-83B8C0DD10C5}" srcId="{ED33E7C3-1CC0-4B42-A176-AA321E24C78D}" destId="{5B226869-7BB5-4C5F-A2FE-453FAD66C6FB}" srcOrd="2" destOrd="0" parTransId="{8147D3DD-5CAC-4589-9107-ACE60FC74396}" sibTransId="{8A174BD6-1A85-486B-A4AA-17E9C014F3FF}"/>
    <dgm:cxn modelId="{052689A5-DF50-43FD-8EEF-20F3D84AD37A}" type="presOf" srcId="{5B226869-7BB5-4C5F-A2FE-453FAD66C6FB}" destId="{81EBC328-8079-4005-A3C6-9B8ADC51B4C0}" srcOrd="0" destOrd="0" presId="urn:microsoft.com/office/officeart/2009/layout/CircleArrowProcess"/>
    <dgm:cxn modelId="{A5247B88-66B0-402A-8DBA-B55C27518D40}" type="presOf" srcId="{ED33E7C3-1CC0-4B42-A176-AA321E24C78D}" destId="{836E688E-4DDC-4702-9B95-603E50BF8BD5}" srcOrd="0" destOrd="0" presId="urn:microsoft.com/office/officeart/2009/layout/CircleArrowProcess"/>
    <dgm:cxn modelId="{FF97DBCC-FB7D-42A7-BF86-CF9A9E791F18}" srcId="{ED33E7C3-1CC0-4B42-A176-AA321E24C78D}" destId="{46B18BA0-422C-422F-8065-31AA9059034B}" srcOrd="0" destOrd="0" parTransId="{F6742DB3-8B71-4CA9-933C-A688BD67C8F8}" sibTransId="{638F21C6-0C85-457A-AF15-88BFBF97CFC2}"/>
    <dgm:cxn modelId="{96D4D5C7-E15D-46F2-8A42-A5FBA2F70476}" type="presOf" srcId="{40F371F0-706E-44D4-8A91-C228D2E8AF49}" destId="{3AFC17E1-6A7D-4B46-AE3F-3BAD5C22E43E}" srcOrd="0" destOrd="0" presId="urn:microsoft.com/office/officeart/2009/layout/CircleArrowProcess"/>
    <dgm:cxn modelId="{0F09EC05-6125-482F-A7EB-983EBDA2FF89}" type="presOf" srcId="{46B18BA0-422C-422F-8065-31AA9059034B}" destId="{333A8BD4-7048-4831-9079-13FB1C1CC8EC}" srcOrd="0" destOrd="0" presId="urn:microsoft.com/office/officeart/2009/layout/CircleArrowProcess"/>
    <dgm:cxn modelId="{F6E8AEF1-3992-444C-9EAA-1568CE48A5C7}" type="presParOf" srcId="{836E688E-4DDC-4702-9B95-603E50BF8BD5}" destId="{2F9D0B28-A770-46CB-BBCC-44D01F49E17E}" srcOrd="0" destOrd="0" presId="urn:microsoft.com/office/officeart/2009/layout/CircleArrowProcess"/>
    <dgm:cxn modelId="{C6E371CA-65DB-46DC-A63E-68BEEBFFAD2E}" type="presParOf" srcId="{2F9D0B28-A770-46CB-BBCC-44D01F49E17E}" destId="{FE9102EA-B70F-40AC-8BCC-B20333685D0D}" srcOrd="0" destOrd="0" presId="urn:microsoft.com/office/officeart/2009/layout/CircleArrowProcess"/>
    <dgm:cxn modelId="{B6C6E60E-9E6D-4550-94D8-54A7992B0559}" type="presParOf" srcId="{836E688E-4DDC-4702-9B95-603E50BF8BD5}" destId="{333A8BD4-7048-4831-9079-13FB1C1CC8EC}" srcOrd="1" destOrd="0" presId="urn:microsoft.com/office/officeart/2009/layout/CircleArrowProcess"/>
    <dgm:cxn modelId="{9D93B10B-382D-494B-8C21-F7DC816C110C}" type="presParOf" srcId="{836E688E-4DDC-4702-9B95-603E50BF8BD5}" destId="{29A1ACD7-2C1D-459B-87AD-CEE11059D1BA}" srcOrd="2" destOrd="0" presId="urn:microsoft.com/office/officeart/2009/layout/CircleArrowProcess"/>
    <dgm:cxn modelId="{9A045FEA-8D15-401C-95A3-253A8C73FC1B}" type="presParOf" srcId="{29A1ACD7-2C1D-459B-87AD-CEE11059D1BA}" destId="{6F04DAA5-F7C8-463D-8287-B765F59D523C}" srcOrd="0" destOrd="0" presId="urn:microsoft.com/office/officeart/2009/layout/CircleArrowProcess"/>
    <dgm:cxn modelId="{29E1756E-39BF-40EA-9EAA-E071FDD67F95}" type="presParOf" srcId="{836E688E-4DDC-4702-9B95-603E50BF8BD5}" destId="{3AFC17E1-6A7D-4B46-AE3F-3BAD5C22E43E}" srcOrd="3" destOrd="0" presId="urn:microsoft.com/office/officeart/2009/layout/CircleArrowProcess"/>
    <dgm:cxn modelId="{89718398-17E8-443D-B7F1-F049FD94169D}" type="presParOf" srcId="{836E688E-4DDC-4702-9B95-603E50BF8BD5}" destId="{539DD5FD-E448-44A0-A5A6-5A063C293FCB}" srcOrd="4" destOrd="0" presId="urn:microsoft.com/office/officeart/2009/layout/CircleArrowProcess"/>
    <dgm:cxn modelId="{E0261DC7-00CC-4C56-B26B-87B76837E37D}" type="presParOf" srcId="{539DD5FD-E448-44A0-A5A6-5A063C293FCB}" destId="{6D8133DD-DC62-4541-9BAF-D65845F2ABB3}" srcOrd="0" destOrd="0" presId="urn:microsoft.com/office/officeart/2009/layout/CircleArrowProcess"/>
    <dgm:cxn modelId="{4D6933A4-9202-42D9-A08F-D8F04F6CFF6B}" type="presParOf" srcId="{836E688E-4DDC-4702-9B95-603E50BF8BD5}" destId="{81EBC328-8079-4005-A3C6-9B8ADC51B4C0}"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FFA58B9C-BD4F-FD41-9C81-C7EFF91D7B10}" type="slidenum">
              <a:rPr lang="en-US" altLang="en-US"/>
              <a:pPr/>
              <a:t>‹#›</a:t>
            </a:fld>
            <a:endParaRPr lang="en-US" altLang="en-US"/>
          </a:p>
        </p:txBody>
      </p:sp>
    </p:spTree>
    <p:extLst>
      <p:ext uri="{BB962C8B-B14F-4D97-AF65-F5344CB8AC3E}">
        <p14:creationId xmlns:p14="http://schemas.microsoft.com/office/powerpoint/2010/main" val="2097138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t>
            </a:r>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1</a:t>
            </a:fld>
            <a:endParaRPr lang="en-US"/>
          </a:p>
        </p:txBody>
      </p:sp>
    </p:spTree>
    <p:extLst>
      <p:ext uri="{BB962C8B-B14F-4D97-AF65-F5344CB8AC3E}">
        <p14:creationId xmlns:p14="http://schemas.microsoft.com/office/powerpoint/2010/main" val="199483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request of GP Champions at our development session 1</a:t>
            </a:r>
            <a:r>
              <a:rPr lang="en-GB" baseline="30000" dirty="0"/>
              <a:t>st</a:t>
            </a:r>
            <a:r>
              <a:rPr lang="en-GB" dirty="0"/>
              <a:t> March we plan to gather a range of case studies to  share using a variety of media – perhaps you have some examples of doctors being great leaders and improvements made through medical leadership you could share in the meantime? If so do share them also with FMLM team and we will post on our website.</a:t>
            </a:r>
          </a:p>
        </p:txBody>
      </p:sp>
      <p:sp>
        <p:nvSpPr>
          <p:cNvPr id="4" name="Slide Number Placeholder 3"/>
          <p:cNvSpPr>
            <a:spLocks noGrp="1"/>
          </p:cNvSpPr>
          <p:nvPr>
            <p:ph type="sldNum" sz="quarter" idx="10"/>
          </p:nvPr>
        </p:nvSpPr>
        <p:spPr/>
        <p:txBody>
          <a:bodyPr/>
          <a:lstStyle/>
          <a:p>
            <a:fld id="{FFA58B9C-BD4F-FD41-9C81-C7EFF91D7B10}" type="slidenum">
              <a:rPr lang="en-US" altLang="en-US" smtClean="0"/>
              <a:pPr/>
              <a:t>10</a:t>
            </a:fld>
            <a:endParaRPr lang="en-US" altLang="en-US"/>
          </a:p>
        </p:txBody>
      </p:sp>
    </p:spTree>
    <p:extLst>
      <p:ext uri="{BB962C8B-B14F-4D97-AF65-F5344CB8AC3E}">
        <p14:creationId xmlns:p14="http://schemas.microsoft.com/office/powerpoint/2010/main" val="2503866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would like to provide  some local context about what is available with respect to leadership development and support </a:t>
            </a:r>
          </a:p>
        </p:txBody>
      </p:sp>
      <p:sp>
        <p:nvSpPr>
          <p:cNvPr id="4" name="Slide Number Placeholder 3"/>
          <p:cNvSpPr>
            <a:spLocks noGrp="1"/>
          </p:cNvSpPr>
          <p:nvPr>
            <p:ph type="sldNum" sz="quarter" idx="10"/>
          </p:nvPr>
        </p:nvSpPr>
        <p:spPr/>
        <p:txBody>
          <a:bodyPr/>
          <a:lstStyle/>
          <a:p>
            <a:fld id="{FFA58B9C-BD4F-FD41-9C81-C7EFF91D7B10}" type="slidenum">
              <a:rPr lang="en-US" altLang="en-US" smtClean="0"/>
              <a:pPr/>
              <a:t>11</a:t>
            </a:fld>
            <a:endParaRPr lang="en-US" altLang="en-US"/>
          </a:p>
        </p:txBody>
      </p:sp>
    </p:spTree>
    <p:extLst>
      <p:ext uri="{BB962C8B-B14F-4D97-AF65-F5344CB8AC3E}">
        <p14:creationId xmlns:p14="http://schemas.microsoft.com/office/powerpoint/2010/main" val="1759037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has made the most impact on you in your leadership journey so far?</a:t>
            </a:r>
          </a:p>
        </p:txBody>
      </p:sp>
      <p:sp>
        <p:nvSpPr>
          <p:cNvPr id="4" name="Slide Number Placeholder 3"/>
          <p:cNvSpPr>
            <a:spLocks noGrp="1"/>
          </p:cNvSpPr>
          <p:nvPr>
            <p:ph type="sldNum" sz="quarter" idx="10"/>
          </p:nvPr>
        </p:nvSpPr>
        <p:spPr/>
        <p:txBody>
          <a:bodyPr/>
          <a:lstStyle/>
          <a:p>
            <a:fld id="{FFA58B9C-BD4F-FD41-9C81-C7EFF91D7B10}" type="slidenum">
              <a:rPr lang="en-US" altLang="en-US" smtClean="0"/>
              <a:pPr/>
              <a:t>12</a:t>
            </a:fld>
            <a:endParaRPr lang="en-US" altLang="en-US"/>
          </a:p>
        </p:txBody>
      </p:sp>
    </p:spTree>
    <p:extLst>
      <p:ext uri="{BB962C8B-B14F-4D97-AF65-F5344CB8AC3E}">
        <p14:creationId xmlns:p14="http://schemas.microsoft.com/office/powerpoint/2010/main" val="2801486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opportunity to gather ideas/intelligence about what GPs around the UK would like of FMLM</a:t>
            </a:r>
          </a:p>
        </p:txBody>
      </p:sp>
      <p:sp>
        <p:nvSpPr>
          <p:cNvPr id="4" name="Slide Number Placeholder 3"/>
          <p:cNvSpPr>
            <a:spLocks noGrp="1"/>
          </p:cNvSpPr>
          <p:nvPr>
            <p:ph type="sldNum" sz="quarter" idx="10"/>
          </p:nvPr>
        </p:nvSpPr>
        <p:spPr/>
        <p:txBody>
          <a:bodyPr/>
          <a:lstStyle/>
          <a:p>
            <a:fld id="{FFA58B9C-BD4F-FD41-9C81-C7EFF91D7B10}" type="slidenum">
              <a:rPr lang="en-US" altLang="en-US" smtClean="0"/>
              <a:pPr/>
              <a:t>13</a:t>
            </a:fld>
            <a:endParaRPr lang="en-US" altLang="en-US"/>
          </a:p>
        </p:txBody>
      </p:sp>
    </p:spTree>
    <p:extLst>
      <p:ext uri="{BB962C8B-B14F-4D97-AF65-F5344CB8AC3E}">
        <p14:creationId xmlns:p14="http://schemas.microsoft.com/office/powerpoint/2010/main" val="1703246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14</a:t>
            </a:fld>
            <a:endParaRPr lang="en-US"/>
          </a:p>
        </p:txBody>
      </p:sp>
    </p:spTree>
    <p:extLst>
      <p:ext uri="{BB962C8B-B14F-4D97-AF65-F5344CB8AC3E}">
        <p14:creationId xmlns:p14="http://schemas.microsoft.com/office/powerpoint/2010/main" val="97993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Perhaps start by asking the audience what they think leadership means?</a:t>
            </a:r>
          </a:p>
          <a:p>
            <a:r>
              <a:rPr lang="en-GB" dirty="0"/>
              <a:t>After hearing from them:  This is what FMLM means by leadership – it is part of the day job and includes informal as well as formal/positional roles with fancy titles</a:t>
            </a:r>
          </a:p>
          <a:p>
            <a:r>
              <a:rPr lang="en-GB" dirty="0"/>
              <a:t>The final point relates both to the fact that we are all on a journey with leadership  - it never ends; and also that leadership can simply be seen as personal development – growing the capability and confidence to be your best self, tackling challenges </a:t>
            </a:r>
            <a:r>
              <a:rPr lang="en-GB"/>
              <a:t>and realising </a:t>
            </a:r>
            <a:r>
              <a:rPr lang="en-GB" dirty="0"/>
              <a:t>opportunities proactively throughout your career.</a:t>
            </a:r>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2</a:t>
            </a:fld>
            <a:endParaRPr lang="en-US"/>
          </a:p>
        </p:txBody>
      </p:sp>
    </p:spTree>
    <p:extLst>
      <p:ext uri="{BB962C8B-B14F-4D97-AF65-F5344CB8AC3E}">
        <p14:creationId xmlns:p14="http://schemas.microsoft.com/office/powerpoint/2010/main" val="2080137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outlines what FMLM is here to do and key facts about the organisation and what it does</a:t>
            </a:r>
          </a:p>
          <a:p>
            <a:r>
              <a:rPr lang="en-GB" dirty="0"/>
              <a:t>The bottom quote from Robert Francis is from his report following the Francis Inquiry ( 2013) into Mid Staffs NHS Foundation Trust– he recognised that medical leadership was one of the problems, it needed to be stronger and that an organisation should be established to enable this.</a:t>
            </a:r>
          </a:p>
          <a:p>
            <a:r>
              <a:rPr lang="en-GB" dirty="0"/>
              <a:t>The top quote outlines FMLM’s mission to professionalise medical leadership for the benefit of the population served – Peter being our CEO and Medical Director.</a:t>
            </a:r>
          </a:p>
          <a:p>
            <a:endParaRPr lang="en-GB" dirty="0"/>
          </a:p>
        </p:txBody>
      </p:sp>
      <p:sp>
        <p:nvSpPr>
          <p:cNvPr id="4" name="Slide Number Placeholder 3"/>
          <p:cNvSpPr>
            <a:spLocks noGrp="1"/>
          </p:cNvSpPr>
          <p:nvPr>
            <p:ph type="sldNum" sz="quarter" idx="10"/>
          </p:nvPr>
        </p:nvSpPr>
        <p:spPr/>
        <p:txBody>
          <a:bodyPr/>
          <a:lstStyle/>
          <a:p>
            <a:fld id="{7007726F-9AFD-BB45-847E-9BAEBE203289}" type="slidenum">
              <a:rPr lang="en-US" smtClean="0"/>
              <a:t>3</a:t>
            </a:fld>
            <a:endParaRPr lang="en-US" dirty="0"/>
          </a:p>
        </p:txBody>
      </p:sp>
    </p:spTree>
    <p:extLst>
      <p:ext uri="{BB962C8B-B14F-4D97-AF65-F5344CB8AC3E}">
        <p14:creationId xmlns:p14="http://schemas.microsoft.com/office/powerpoint/2010/main" val="1059139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work in progress - gives a flavour of what FMLM offers members</a:t>
            </a:r>
          </a:p>
          <a:p>
            <a:r>
              <a:rPr lang="en-GB" dirty="0"/>
              <a:t>This diagram outlines the benefits of membership </a:t>
            </a:r>
          </a:p>
        </p:txBody>
      </p:sp>
      <p:sp>
        <p:nvSpPr>
          <p:cNvPr id="4" name="Slide Number Placeholder 3"/>
          <p:cNvSpPr>
            <a:spLocks noGrp="1"/>
          </p:cNvSpPr>
          <p:nvPr>
            <p:ph type="sldNum" sz="quarter" idx="10"/>
          </p:nvPr>
        </p:nvSpPr>
        <p:spPr/>
        <p:txBody>
          <a:bodyPr/>
          <a:lstStyle/>
          <a:p>
            <a:fld id="{FFA58B9C-BD4F-FD41-9C81-C7EFF91D7B10}" type="slidenum">
              <a:rPr lang="en-US" altLang="en-US" smtClean="0"/>
              <a:pPr/>
              <a:t>4</a:t>
            </a:fld>
            <a:endParaRPr lang="en-US" altLang="en-US"/>
          </a:p>
        </p:txBody>
      </p:sp>
    </p:spTree>
    <p:extLst>
      <p:ext uri="{BB962C8B-B14F-4D97-AF65-F5344CB8AC3E}">
        <p14:creationId xmlns:p14="http://schemas.microsoft.com/office/powerpoint/2010/main" val="217475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 addition through FMLM solutions ( our consultancy arm)  we offer leadership development programmes to teams, organisations and systems</a:t>
            </a:r>
          </a:p>
          <a:p>
            <a:endParaRPr lang="en-GB" dirty="0"/>
          </a:p>
        </p:txBody>
      </p:sp>
      <p:sp>
        <p:nvSpPr>
          <p:cNvPr id="4" name="Slide Number Placeholder 3"/>
          <p:cNvSpPr>
            <a:spLocks noGrp="1"/>
          </p:cNvSpPr>
          <p:nvPr>
            <p:ph type="sldNum" sz="quarter" idx="10"/>
          </p:nvPr>
        </p:nvSpPr>
        <p:spPr/>
        <p:txBody>
          <a:bodyPr/>
          <a:lstStyle/>
          <a:p>
            <a:fld id="{FFA58B9C-BD4F-FD41-9C81-C7EFF91D7B10}" type="slidenum">
              <a:rPr lang="en-US" altLang="en-US" smtClean="0"/>
              <a:pPr/>
              <a:t>5</a:t>
            </a:fld>
            <a:endParaRPr lang="en-US" altLang="en-US"/>
          </a:p>
        </p:txBody>
      </p:sp>
    </p:spTree>
    <p:extLst>
      <p:ext uri="{BB962C8B-B14F-4D97-AF65-F5344CB8AC3E}">
        <p14:creationId xmlns:p14="http://schemas.microsoft.com/office/powerpoint/2010/main" val="1773408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Values within arrows and stars outline key benefits – FMLM  offers a professional home for the managerial / leadership aspects of our work as doctors</a:t>
            </a:r>
          </a:p>
        </p:txBody>
      </p:sp>
      <p:sp>
        <p:nvSpPr>
          <p:cNvPr id="4" name="Slide Number Placeholder 3"/>
          <p:cNvSpPr>
            <a:spLocks noGrp="1"/>
          </p:cNvSpPr>
          <p:nvPr>
            <p:ph type="sldNum" sz="quarter" idx="10"/>
          </p:nvPr>
        </p:nvSpPr>
        <p:spPr/>
        <p:txBody>
          <a:bodyPr/>
          <a:lstStyle/>
          <a:p>
            <a:fld id="{FFA58B9C-BD4F-FD41-9C81-C7EFF91D7B10}" type="slidenum">
              <a:rPr lang="en-US" altLang="en-US" smtClean="0"/>
              <a:pPr/>
              <a:t>6</a:t>
            </a:fld>
            <a:endParaRPr lang="en-US" altLang="en-US"/>
          </a:p>
        </p:txBody>
      </p:sp>
    </p:spTree>
    <p:extLst>
      <p:ext uri="{BB962C8B-B14F-4D97-AF65-F5344CB8AC3E}">
        <p14:creationId xmlns:p14="http://schemas.microsoft.com/office/powerpoint/2010/main" val="75313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worked with a range of stakeholders and members to evolve this map which starts to describe the range of opportunities available to GPs throughout their careers to enable them to have exciting, rewarding and sustainable careers. This was designed in 2014 and a number of bits of the map were missed, for example doctors in training and GPs working in providers other than primary care.</a:t>
            </a:r>
          </a:p>
          <a:p>
            <a:r>
              <a:rPr lang="en-GB" dirty="0"/>
              <a:t>The jigsaw pieces represent that some work provides experience enabling GPs to explorer other roles, </a:t>
            </a:r>
            <a:r>
              <a:rPr lang="en-GB" dirty="0" err="1"/>
              <a:t>eg</a:t>
            </a:r>
            <a:r>
              <a:rPr lang="en-GB" dirty="0"/>
              <a:t> through doing a quality improvement audit in your practice you might be invited to do some work in your locality/cluster to spread good practice , part of which might be contributing to the local GP education programme.</a:t>
            </a:r>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7</a:t>
            </a:fld>
            <a:endParaRPr lang="en-US"/>
          </a:p>
        </p:txBody>
      </p:sp>
    </p:spTree>
    <p:extLst>
      <p:ext uri="{BB962C8B-B14F-4D97-AF65-F5344CB8AC3E}">
        <p14:creationId xmlns:p14="http://schemas.microsoft.com/office/powerpoint/2010/main" val="2853300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2015 we had further collaborative events to shape our evolving GP career development framework – the participants chose to call it “GP Horizons”</a:t>
            </a:r>
          </a:p>
          <a:p>
            <a:r>
              <a:rPr lang="en-GB" dirty="0"/>
              <a:t>This demonstrates:</a:t>
            </a:r>
          </a:p>
          <a:p>
            <a:r>
              <a:rPr lang="en-GB" dirty="0"/>
              <a:t>On the far left- what we mean by leadership</a:t>
            </a:r>
          </a:p>
          <a:p>
            <a:r>
              <a:rPr lang="en-GB" dirty="0"/>
              <a:t>To the right of that- the discussion about whether it should be a tree ( too hierarchical), climbing frame ( too rigid), snakes and ladders ( to negative) – so we alighted on it being more like a jungle gym.</a:t>
            </a:r>
          </a:p>
          <a:p>
            <a:r>
              <a:rPr lang="en-GB" dirty="0"/>
              <a:t>There were similarities at all career stages with respect to what GPs wanted and needed , for example flexibility  and autonomy when accessing leadership development. Coaching , mentoring and inspirational role models were valued by all.</a:t>
            </a:r>
          </a:p>
          <a:p>
            <a:r>
              <a:rPr lang="en-GB" dirty="0"/>
              <a:t>In addition we explored what might be needed in particular early, mid and late career to fully explore the career map – towards an exciting, rewarding and sustainable career.</a:t>
            </a:r>
          </a:p>
          <a:p>
            <a:endParaRPr lang="en-GB" dirty="0"/>
          </a:p>
        </p:txBody>
      </p:sp>
      <p:sp>
        <p:nvSpPr>
          <p:cNvPr id="4" name="Slide Number Placeholder 3"/>
          <p:cNvSpPr>
            <a:spLocks noGrp="1"/>
          </p:cNvSpPr>
          <p:nvPr>
            <p:ph type="sldNum" sz="quarter" idx="10"/>
          </p:nvPr>
        </p:nvSpPr>
        <p:spPr/>
        <p:txBody>
          <a:bodyPr/>
          <a:lstStyle/>
          <a:p>
            <a:pPr>
              <a:defRPr/>
            </a:pPr>
            <a:fld id="{C6E6849A-E4EC-4F24-AA61-66A7B01CE32E}" type="slidenum">
              <a:rPr lang="en-US" smtClean="0"/>
              <a:pPr>
                <a:defRPr/>
              </a:pPr>
              <a:t>8</a:t>
            </a:fld>
            <a:endParaRPr lang="en-US"/>
          </a:p>
        </p:txBody>
      </p:sp>
    </p:spTree>
    <p:extLst>
      <p:ext uri="{BB962C8B-B14F-4D97-AF65-F5344CB8AC3E}">
        <p14:creationId xmlns:p14="http://schemas.microsoft.com/office/powerpoint/2010/main" val="2956368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2016 we spent time evolving the map and framework, including some fictitious case studies, Zac, Felicity and Keith. This is best enjoyed via the Prezi – link here</a:t>
            </a:r>
          </a:p>
        </p:txBody>
      </p:sp>
      <p:sp>
        <p:nvSpPr>
          <p:cNvPr id="4" name="Slide Number Placeholder 3"/>
          <p:cNvSpPr>
            <a:spLocks noGrp="1"/>
          </p:cNvSpPr>
          <p:nvPr>
            <p:ph type="sldNum" sz="quarter" idx="10"/>
          </p:nvPr>
        </p:nvSpPr>
        <p:spPr/>
        <p:txBody>
          <a:bodyPr/>
          <a:lstStyle/>
          <a:p>
            <a:fld id="{39769703-1BA3-314C-B052-B83884CE8DBC}" type="slidenum">
              <a:rPr lang="en-US" smtClean="0"/>
              <a:t>9</a:t>
            </a:fld>
            <a:endParaRPr lang="en-US"/>
          </a:p>
        </p:txBody>
      </p:sp>
    </p:spTree>
    <p:extLst>
      <p:ext uri="{BB962C8B-B14F-4D97-AF65-F5344CB8AC3E}">
        <p14:creationId xmlns:p14="http://schemas.microsoft.com/office/powerpoint/2010/main" val="1871108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FAC_Powerpoint backgrounds2-1.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03848" y="1412776"/>
            <a:ext cx="3888432" cy="1940024"/>
          </a:xfrm>
        </p:spPr>
        <p:txBody>
          <a:bodyPr/>
          <a:lstStyle>
            <a:lvl1pPr>
              <a:defRPr sz="3600" b="0">
                <a:solidFill>
                  <a:schemeClr val="bg1"/>
                </a:solidFill>
              </a:defRPr>
            </a:lvl1pPr>
          </a:lstStyle>
          <a:p>
            <a:pPr lvl="0"/>
            <a:r>
              <a:rPr lang="en-US" noProof="0" dirty="0"/>
              <a:t>Click to edit Master title</a:t>
            </a:r>
          </a:p>
        </p:txBody>
      </p:sp>
      <p:sp>
        <p:nvSpPr>
          <p:cNvPr id="4099" name="Rectangle 3"/>
          <p:cNvSpPr>
            <a:spLocks noGrp="1" noChangeArrowheads="1"/>
          </p:cNvSpPr>
          <p:nvPr>
            <p:ph type="subTitle" idx="1"/>
          </p:nvPr>
        </p:nvSpPr>
        <p:spPr>
          <a:xfrm>
            <a:off x="3203848" y="2348880"/>
            <a:ext cx="4320480" cy="1008112"/>
          </a:xfrm>
        </p:spPr>
        <p:txBody>
          <a:bodyPr/>
          <a:lstStyle>
            <a:lvl1pPr marL="0" indent="0">
              <a:lnSpc>
                <a:spcPct val="60000"/>
              </a:lnSpc>
              <a:defRPr sz="3600">
                <a:solidFill>
                  <a:srgbClr val="C1D82F"/>
                </a:solidFill>
              </a:defRPr>
            </a:lvl1pPr>
          </a:lstStyle>
          <a:p>
            <a:pPr lvl="0"/>
            <a:r>
              <a:rPr lang="en-US" noProof="0" dirty="0"/>
              <a:t>Click to edit Master subtitle</a:t>
            </a:r>
          </a:p>
        </p:txBody>
      </p:sp>
      <p:sp>
        <p:nvSpPr>
          <p:cNvPr id="5" name="Rectangle 4"/>
          <p:cNvSpPr>
            <a:spLocks noGrp="1" noChangeArrowheads="1"/>
          </p:cNvSpPr>
          <p:nvPr>
            <p:ph type="dt" sz="half" idx="10"/>
          </p:nvPr>
        </p:nvSpPr>
        <p:spPr>
          <a:xfrm>
            <a:off x="3203575" y="3933825"/>
            <a:ext cx="3097213" cy="431800"/>
          </a:xfrm>
        </p:spPr>
        <p:txBody>
          <a:bodyPr/>
          <a:lstStyle>
            <a:lvl1pPr>
              <a:lnSpc>
                <a:spcPct val="90000"/>
              </a:lnSpc>
              <a:defRPr sz="1400">
                <a:solidFill>
                  <a:srgbClr val="FCFCFC"/>
                </a:solidFill>
              </a:defRPr>
            </a:lvl1pPr>
          </a:lstStyle>
          <a:p>
            <a:pPr>
              <a:defRPr/>
            </a:pPr>
            <a:r>
              <a:rPr lang="en-US"/>
              <a:t>Date (edit on Title Master)</a:t>
            </a:r>
          </a:p>
        </p:txBody>
      </p:sp>
      <p:sp>
        <p:nvSpPr>
          <p:cNvPr id="6" name="Footer Placeholder 5"/>
          <p:cNvSpPr>
            <a:spLocks noGrp="1" noChangeArrowheads="1"/>
          </p:cNvSpPr>
          <p:nvPr>
            <p:ph type="ftr" sz="quarter" idx="11"/>
          </p:nvPr>
        </p:nvSpPr>
        <p:spPr bwMode="auto">
          <a:xfrm>
            <a:off x="3203575" y="3357563"/>
            <a:ext cx="3024188" cy="576262"/>
          </a:xfrm>
          <a:prstGeom prst="rect">
            <a:avLst/>
          </a:prstGeom>
          <a:extLst/>
        </p:spPr>
        <p:txBody>
          <a:bodyPr vert="horz" wrap="square" lIns="91440" tIns="45720" rIns="91440" bIns="45720" numCol="1" anchor="t" anchorCtr="0" compatLnSpc="1">
            <a:prstTxWarp prst="textNoShape">
              <a:avLst/>
            </a:prstTxWarp>
          </a:bodyPr>
          <a:lstStyle>
            <a:lvl1pPr>
              <a:lnSpc>
                <a:spcPct val="90000"/>
              </a:lnSpc>
              <a:defRPr sz="1400" b="1">
                <a:solidFill>
                  <a:srgbClr val="F8F8F8"/>
                </a:solidFill>
                <a:latin typeface="Calibri" pitchFamily="34" charset="0"/>
                <a:ea typeface="ＭＳ Ｐゴシック" charset="-128"/>
              </a:defRPr>
            </a:lvl1pPr>
          </a:lstStyle>
          <a:p>
            <a:pPr>
              <a:defRPr/>
            </a:pPr>
            <a:r>
              <a:rPr lang="en-US"/>
              <a:t>Author (edit on Title Master</a:t>
            </a:r>
            <a:r>
              <a:rPr lang="en-US">
                <a:solidFill>
                  <a:srgbClr val="FCFCFC"/>
                </a:solidFill>
              </a:rPr>
              <a:t>)</a:t>
            </a:r>
            <a:endParaRPr lang="en-US">
              <a:solidFill>
                <a:srgbClr val="FFFFFF"/>
              </a:solidFill>
            </a:endParaRPr>
          </a:p>
          <a:p>
            <a:pPr>
              <a:defRPr/>
            </a:pPr>
            <a:r>
              <a:rPr lang="en-US"/>
              <a:t>Author</a:t>
            </a:r>
            <a:r>
              <a:rPr lang="ja-JP" altLang="en-US"/>
              <a:t>’</a:t>
            </a:r>
            <a:r>
              <a:rPr lang="en-US" altLang="ja-JP"/>
              <a:t>s title/origin</a:t>
            </a:r>
            <a:endParaRPr lang="en-US"/>
          </a:p>
        </p:txBody>
      </p:sp>
    </p:spTree>
    <p:extLst>
      <p:ext uri="{BB962C8B-B14F-4D97-AF65-F5344CB8AC3E}">
        <p14:creationId xmlns:p14="http://schemas.microsoft.com/office/powerpoint/2010/main" val="214512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81B5208-B40D-4EAA-9E8F-911094796679}" type="slidenum">
              <a:rPr lang="en-US"/>
              <a:pPr>
                <a:defRPr/>
              </a:pPr>
              <a:t>‹#›</a:t>
            </a:fld>
            <a:endParaRPr lang="en-US"/>
          </a:p>
        </p:txBody>
      </p:sp>
    </p:spTree>
    <p:extLst>
      <p:ext uri="{BB962C8B-B14F-4D97-AF65-F5344CB8AC3E}">
        <p14:creationId xmlns:p14="http://schemas.microsoft.com/office/powerpoint/2010/main" val="662021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1905000" cy="4953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609600"/>
            <a:ext cx="5562600" cy="4953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2AEFD6F-53EC-4A13-8819-8AB3401F4723}" type="slidenum">
              <a:rPr lang="en-US"/>
              <a:pPr>
                <a:defRPr/>
              </a:pPr>
              <a:t>‹#›</a:t>
            </a:fld>
            <a:endParaRPr lang="en-US"/>
          </a:p>
        </p:txBody>
      </p:sp>
    </p:spTree>
    <p:extLst>
      <p:ext uri="{BB962C8B-B14F-4D97-AF65-F5344CB8AC3E}">
        <p14:creationId xmlns:p14="http://schemas.microsoft.com/office/powerpoint/2010/main" val="177996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1B0F27F-18BB-4799-8380-5CFF1E9C2388}" type="slidenum">
              <a:rPr lang="en-US"/>
              <a:pPr>
                <a:defRPr/>
              </a:pPr>
              <a:t>‹#›</a:t>
            </a:fld>
            <a:endParaRPr lang="en-US"/>
          </a:p>
        </p:txBody>
      </p:sp>
    </p:spTree>
    <p:extLst>
      <p:ext uri="{BB962C8B-B14F-4D97-AF65-F5344CB8AC3E}">
        <p14:creationId xmlns:p14="http://schemas.microsoft.com/office/powerpoint/2010/main" val="203255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710162D-55CD-43F1-87E7-3EE870631683}" type="slidenum">
              <a:rPr lang="en-US"/>
              <a:pPr>
                <a:defRPr/>
              </a:pPr>
              <a:t>‹#›</a:t>
            </a:fld>
            <a:endParaRPr lang="en-US"/>
          </a:p>
        </p:txBody>
      </p:sp>
    </p:spTree>
    <p:extLst>
      <p:ext uri="{BB962C8B-B14F-4D97-AF65-F5344CB8AC3E}">
        <p14:creationId xmlns:p14="http://schemas.microsoft.com/office/powerpoint/2010/main" val="5410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5240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9600" y="1524000"/>
            <a:ext cx="3429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79A4CA2-8DC8-4146-8F94-DF554443F426}" type="slidenum">
              <a:rPr lang="en-US"/>
              <a:pPr>
                <a:defRPr/>
              </a:pPr>
              <a:t>‹#›</a:t>
            </a:fld>
            <a:endParaRPr lang="en-US"/>
          </a:p>
        </p:txBody>
      </p:sp>
    </p:spTree>
    <p:extLst>
      <p:ext uri="{BB962C8B-B14F-4D97-AF65-F5344CB8AC3E}">
        <p14:creationId xmlns:p14="http://schemas.microsoft.com/office/powerpoint/2010/main" val="72440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24858A75-F176-445E-82C4-66EEBF416835}" type="slidenum">
              <a:rPr lang="en-US"/>
              <a:pPr>
                <a:defRPr/>
              </a:pPr>
              <a:t>‹#›</a:t>
            </a:fld>
            <a:endParaRPr lang="en-US"/>
          </a:p>
        </p:txBody>
      </p:sp>
    </p:spTree>
    <p:extLst>
      <p:ext uri="{BB962C8B-B14F-4D97-AF65-F5344CB8AC3E}">
        <p14:creationId xmlns:p14="http://schemas.microsoft.com/office/powerpoint/2010/main" val="209164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1B4CDA5F-3114-43B5-91F2-E43C657D22DC}" type="slidenum">
              <a:rPr lang="en-US"/>
              <a:pPr>
                <a:defRPr/>
              </a:pPr>
              <a:t>‹#›</a:t>
            </a:fld>
            <a:endParaRPr lang="en-US"/>
          </a:p>
        </p:txBody>
      </p:sp>
    </p:spTree>
    <p:extLst>
      <p:ext uri="{BB962C8B-B14F-4D97-AF65-F5344CB8AC3E}">
        <p14:creationId xmlns:p14="http://schemas.microsoft.com/office/powerpoint/2010/main" val="99652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EBA053E7-784C-4B98-96EB-3FC8550D5963}" type="slidenum">
              <a:rPr lang="en-US"/>
              <a:pPr>
                <a:defRPr/>
              </a:pPr>
              <a:t>‹#›</a:t>
            </a:fld>
            <a:endParaRPr lang="en-US"/>
          </a:p>
        </p:txBody>
      </p:sp>
    </p:spTree>
    <p:extLst>
      <p:ext uri="{BB962C8B-B14F-4D97-AF65-F5344CB8AC3E}">
        <p14:creationId xmlns:p14="http://schemas.microsoft.com/office/powerpoint/2010/main" val="73674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213EB60-80ED-4F8A-B04E-2E103C71D6D6}" type="slidenum">
              <a:rPr lang="en-US"/>
              <a:pPr>
                <a:defRPr/>
              </a:pPr>
              <a:t>‹#›</a:t>
            </a:fld>
            <a:endParaRPr lang="en-US"/>
          </a:p>
        </p:txBody>
      </p:sp>
    </p:spTree>
    <p:extLst>
      <p:ext uri="{BB962C8B-B14F-4D97-AF65-F5344CB8AC3E}">
        <p14:creationId xmlns:p14="http://schemas.microsoft.com/office/powerpoint/2010/main" val="210441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66DE5DE-B91E-4DA3-A29C-7701DB411FC5}" type="slidenum">
              <a:rPr lang="en-US"/>
              <a:pPr>
                <a:defRPr/>
              </a:pPr>
              <a:t>‹#›</a:t>
            </a:fld>
            <a:endParaRPr lang="en-US"/>
          </a:p>
        </p:txBody>
      </p:sp>
    </p:spTree>
    <p:extLst>
      <p:ext uri="{BB962C8B-B14F-4D97-AF65-F5344CB8AC3E}">
        <p14:creationId xmlns:p14="http://schemas.microsoft.com/office/powerpoint/2010/main" val="46907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FAC_Powerpoint backgrounds2-2.png"/>
          <p:cNvPicPr>
            <a:picLocks noChangeAspect="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609600"/>
            <a:ext cx="7543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00113" y="1524000"/>
            <a:ext cx="694848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914400" y="5410200"/>
            <a:ext cx="1676400" cy="3810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solidFill>
                  <a:srgbClr val="8DC63F"/>
                </a:solidFill>
                <a:latin typeface="+mn-lt"/>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858000" y="53340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solidFill>
                  <a:srgbClr val="8DC63F"/>
                </a:solidFill>
                <a:latin typeface="Calibri" pitchFamily="34" charset="0"/>
                <a:ea typeface="ＭＳ Ｐゴシック" charset="-128"/>
              </a:defRPr>
            </a:lvl1pPr>
          </a:lstStyle>
          <a:p>
            <a:pPr>
              <a:defRPr/>
            </a:pPr>
            <a:fld id="{40314D39-BD0F-4321-A4AB-B94C3D723D2E}" type="slidenum">
              <a:rPr lang="en-US"/>
              <a:pPr>
                <a:defRPr/>
              </a:pPr>
              <a:t>‹#›</a:t>
            </a:fld>
            <a:endParaRPr lang="en-US"/>
          </a:p>
        </p:txBody>
      </p:sp>
    </p:spTree>
    <p:extLst>
      <p:ext uri="{BB962C8B-B14F-4D97-AF65-F5344CB8AC3E}">
        <p14:creationId xmlns:p14="http://schemas.microsoft.com/office/powerpoint/2010/main" val="21273142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80000"/>
        </a:lnSpc>
        <a:spcBef>
          <a:spcPct val="0"/>
        </a:spcBef>
        <a:spcAft>
          <a:spcPct val="0"/>
        </a:spcAft>
        <a:defRPr sz="3600" b="1">
          <a:solidFill>
            <a:srgbClr val="8DC63F"/>
          </a:solidFill>
          <a:latin typeface="+mj-lt"/>
          <a:ea typeface="+mj-ea"/>
          <a:cs typeface="+mj-cs"/>
        </a:defRPr>
      </a:lvl1pPr>
      <a:lvl2pPr algn="l" rtl="0" eaLnBrk="0" fontAlgn="base" hangingPunct="0">
        <a:lnSpc>
          <a:spcPct val="80000"/>
        </a:lnSpc>
        <a:spcBef>
          <a:spcPct val="0"/>
        </a:spcBef>
        <a:spcAft>
          <a:spcPct val="0"/>
        </a:spcAft>
        <a:defRPr sz="3600" b="1">
          <a:solidFill>
            <a:srgbClr val="8DC63F"/>
          </a:solidFill>
          <a:latin typeface="Calibri" charset="0"/>
          <a:ea typeface="ＭＳ Ｐゴシック" charset="0"/>
          <a:cs typeface="ＭＳ Ｐゴシック" charset="0"/>
        </a:defRPr>
      </a:lvl2pPr>
      <a:lvl3pPr algn="l" rtl="0" eaLnBrk="0" fontAlgn="base" hangingPunct="0">
        <a:lnSpc>
          <a:spcPct val="80000"/>
        </a:lnSpc>
        <a:spcBef>
          <a:spcPct val="0"/>
        </a:spcBef>
        <a:spcAft>
          <a:spcPct val="0"/>
        </a:spcAft>
        <a:defRPr sz="3600" b="1">
          <a:solidFill>
            <a:srgbClr val="8DC63F"/>
          </a:solidFill>
          <a:latin typeface="Calibri" charset="0"/>
          <a:ea typeface="ＭＳ Ｐゴシック" charset="0"/>
          <a:cs typeface="ＭＳ Ｐゴシック" charset="0"/>
        </a:defRPr>
      </a:lvl3pPr>
      <a:lvl4pPr algn="l" rtl="0" eaLnBrk="0" fontAlgn="base" hangingPunct="0">
        <a:lnSpc>
          <a:spcPct val="80000"/>
        </a:lnSpc>
        <a:spcBef>
          <a:spcPct val="0"/>
        </a:spcBef>
        <a:spcAft>
          <a:spcPct val="0"/>
        </a:spcAft>
        <a:defRPr sz="3600" b="1">
          <a:solidFill>
            <a:srgbClr val="8DC63F"/>
          </a:solidFill>
          <a:latin typeface="Calibri" charset="0"/>
          <a:ea typeface="ＭＳ Ｐゴシック" charset="0"/>
          <a:cs typeface="ＭＳ Ｐゴシック" charset="0"/>
        </a:defRPr>
      </a:lvl4pPr>
      <a:lvl5pPr algn="l" rtl="0" eaLnBrk="0" fontAlgn="base" hangingPunct="0">
        <a:lnSpc>
          <a:spcPct val="80000"/>
        </a:lnSpc>
        <a:spcBef>
          <a:spcPct val="0"/>
        </a:spcBef>
        <a:spcAft>
          <a:spcPct val="0"/>
        </a:spcAft>
        <a:defRPr sz="3600" b="1">
          <a:solidFill>
            <a:srgbClr val="8DC63F"/>
          </a:solidFill>
          <a:latin typeface="Calibri" charset="0"/>
          <a:ea typeface="ＭＳ Ｐゴシック" charset="0"/>
          <a:cs typeface="ＭＳ Ｐゴシック" charset="0"/>
        </a:defRPr>
      </a:lvl5pPr>
      <a:lvl6pPr marL="4572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6pPr>
      <a:lvl7pPr marL="9144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7pPr>
      <a:lvl8pPr marL="13716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8pPr>
      <a:lvl9pPr marL="18288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9pPr>
    </p:titleStyle>
    <p:bodyStyle>
      <a:lvl1pPr marL="342900" indent="-342900" algn="l" rtl="0" eaLnBrk="0" fontAlgn="base" hangingPunct="0">
        <a:lnSpc>
          <a:spcPct val="80000"/>
        </a:lnSpc>
        <a:spcBef>
          <a:spcPct val="20000"/>
        </a:spcBef>
        <a:spcAft>
          <a:spcPct val="0"/>
        </a:spcAft>
        <a:defRPr sz="3200">
          <a:solidFill>
            <a:srgbClr val="005953"/>
          </a:solidFill>
          <a:latin typeface="+mn-lt"/>
          <a:ea typeface="+mn-ea"/>
          <a:cs typeface="+mn-cs"/>
        </a:defRPr>
      </a:lvl1pPr>
      <a:lvl2pPr marL="742950" indent="-285750" algn="l" rtl="0" eaLnBrk="0" fontAlgn="base" hangingPunct="0">
        <a:spcBef>
          <a:spcPct val="20000"/>
        </a:spcBef>
        <a:spcAft>
          <a:spcPct val="0"/>
        </a:spcAft>
        <a:buChar char="–"/>
        <a:defRPr sz="2800">
          <a:solidFill>
            <a:srgbClr val="005953"/>
          </a:solidFill>
          <a:latin typeface="+mn-lt"/>
          <a:ea typeface="+mn-ea"/>
        </a:defRPr>
      </a:lvl2pPr>
      <a:lvl3pPr marL="1143000" indent="-228600" algn="l" rtl="0" eaLnBrk="0" fontAlgn="base" hangingPunct="0">
        <a:spcBef>
          <a:spcPct val="20000"/>
        </a:spcBef>
        <a:spcAft>
          <a:spcPct val="0"/>
        </a:spcAft>
        <a:buChar char="•"/>
        <a:defRPr sz="2400">
          <a:solidFill>
            <a:srgbClr val="005953"/>
          </a:solidFill>
          <a:latin typeface="+mn-lt"/>
          <a:ea typeface="+mn-ea"/>
        </a:defRPr>
      </a:lvl3pPr>
      <a:lvl4pPr marL="1600200" indent="-228600" algn="l" rtl="0" eaLnBrk="0" fontAlgn="base" hangingPunct="0">
        <a:spcBef>
          <a:spcPct val="20000"/>
        </a:spcBef>
        <a:spcAft>
          <a:spcPct val="0"/>
        </a:spcAft>
        <a:buChar char="–"/>
        <a:defRPr sz="2000">
          <a:solidFill>
            <a:srgbClr val="005953"/>
          </a:solidFill>
          <a:latin typeface="+mn-lt"/>
          <a:ea typeface="+mn-ea"/>
        </a:defRPr>
      </a:lvl4pPr>
      <a:lvl5pPr marL="2057400" indent="-228600" algn="l" rtl="0" eaLnBrk="0" fontAlgn="base" hangingPunct="0">
        <a:spcBef>
          <a:spcPct val="20000"/>
        </a:spcBef>
        <a:spcAft>
          <a:spcPct val="0"/>
        </a:spcAft>
        <a:buChar char="»"/>
        <a:defRPr sz="2000">
          <a:solidFill>
            <a:srgbClr val="005953"/>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amp;ehk=MdHofbL0k7UQXTdLxYURuA&amp;r=0&amp;pid=OfficeInsert"/><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amp;ehk=PUWJIi8975vzA3Hf7cOZ5g&amp;r=0&amp;pid=OfficeInsert"/><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amp;ehk=2FmQF9mDS0tbrMaq"/><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mlm.ac.uk/resources/building-and-enabling-medical-leadership-career-pathways-&#8211;-the-stor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type="subTitle" idx="1"/>
          </p:nvPr>
        </p:nvSpPr>
        <p:spPr>
          <a:xfrm>
            <a:off x="1475656" y="1412776"/>
            <a:ext cx="6985025" cy="3096344"/>
          </a:xfrm>
        </p:spPr>
        <p:txBody>
          <a:bodyPr/>
          <a:lstStyle/>
          <a:p>
            <a:pPr algn="ctr">
              <a:lnSpc>
                <a:spcPct val="100000"/>
              </a:lnSpc>
              <a:spcBef>
                <a:spcPct val="0"/>
              </a:spcBef>
            </a:pPr>
            <a:r>
              <a:rPr lang="en-GB" sz="3200" dirty="0"/>
              <a:t>Inspiring, Equipping and Supporting GPs in Leadership:</a:t>
            </a:r>
          </a:p>
          <a:p>
            <a:pPr algn="ctr">
              <a:lnSpc>
                <a:spcPct val="100000"/>
              </a:lnSpc>
              <a:spcBef>
                <a:spcPct val="0"/>
              </a:spcBef>
            </a:pPr>
            <a:r>
              <a:rPr lang="en-GB" sz="3200" dirty="0"/>
              <a:t>Towards a bright future for primary care</a:t>
            </a:r>
          </a:p>
          <a:p>
            <a:pPr algn="ctr">
              <a:lnSpc>
                <a:spcPct val="100000"/>
              </a:lnSpc>
              <a:spcBef>
                <a:spcPct val="0"/>
              </a:spcBef>
            </a:pPr>
            <a:endParaRPr lang="en-GB" sz="2400" dirty="0"/>
          </a:p>
          <a:p>
            <a:pPr>
              <a:lnSpc>
                <a:spcPct val="100000"/>
              </a:lnSpc>
              <a:spcBef>
                <a:spcPct val="0"/>
              </a:spcBef>
            </a:pPr>
            <a:r>
              <a:rPr lang="en-GB" sz="1600" dirty="0">
                <a:solidFill>
                  <a:schemeClr val="bg1"/>
                </a:solidFill>
              </a:rPr>
              <a:t>Name</a:t>
            </a:r>
          </a:p>
          <a:p>
            <a:pPr>
              <a:lnSpc>
                <a:spcPct val="100000"/>
              </a:lnSpc>
              <a:spcBef>
                <a:spcPct val="0"/>
              </a:spcBef>
            </a:pPr>
            <a:r>
              <a:rPr lang="en-GB" sz="1600" dirty="0">
                <a:solidFill>
                  <a:schemeClr val="bg1"/>
                </a:solidFill>
              </a:rPr>
              <a:t>Faculty of Medical Leadership and Management, GP Champion</a:t>
            </a:r>
          </a:p>
          <a:p>
            <a:pPr>
              <a:lnSpc>
                <a:spcPct val="100000"/>
              </a:lnSpc>
              <a:spcBef>
                <a:spcPct val="0"/>
              </a:spcBef>
            </a:pPr>
            <a:r>
              <a:rPr lang="en-GB" sz="1800" dirty="0"/>
              <a:t>Event</a:t>
            </a:r>
          </a:p>
          <a:p>
            <a:pPr>
              <a:lnSpc>
                <a:spcPct val="100000"/>
              </a:lnSpc>
              <a:spcBef>
                <a:spcPct val="0"/>
              </a:spcBef>
            </a:pPr>
            <a:r>
              <a:rPr lang="en-GB" sz="1800" dirty="0"/>
              <a:t>Date</a:t>
            </a:r>
          </a:p>
          <a:p>
            <a:pPr>
              <a:lnSpc>
                <a:spcPct val="100000"/>
              </a:lnSpc>
              <a:spcBef>
                <a:spcPct val="0"/>
              </a:spcBef>
            </a:pPr>
            <a:r>
              <a:rPr lang="en-GB" sz="1800" dirty="0"/>
              <a:t>Venue</a:t>
            </a:r>
          </a:p>
          <a:p>
            <a:pPr algn="r">
              <a:lnSpc>
                <a:spcPct val="100000"/>
              </a:lnSpc>
              <a:spcBef>
                <a:spcPct val="0"/>
              </a:spcBef>
            </a:pPr>
            <a:r>
              <a:rPr lang="en-GB" sz="1400" dirty="0">
                <a:solidFill>
                  <a:srgbClr val="8DC63F"/>
                </a:solidFill>
              </a:rPr>
              <a:t>Email address</a:t>
            </a:r>
          </a:p>
          <a:p>
            <a:pPr algn="r">
              <a:lnSpc>
                <a:spcPct val="100000"/>
              </a:lnSpc>
              <a:spcBef>
                <a:spcPct val="0"/>
              </a:spcBef>
            </a:pPr>
            <a:r>
              <a:rPr lang="en-GB" sz="1400" dirty="0">
                <a:solidFill>
                  <a:srgbClr val="8DC63F"/>
                </a:solidFill>
              </a:rPr>
              <a:t>@......twitter handle</a:t>
            </a:r>
          </a:p>
        </p:txBody>
      </p:sp>
    </p:spTree>
    <p:extLst>
      <p:ext uri="{BB962C8B-B14F-4D97-AF65-F5344CB8AC3E}">
        <p14:creationId xmlns:p14="http://schemas.microsoft.com/office/powerpoint/2010/main" val="1566234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studies</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97968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Local context</a:t>
            </a:r>
          </a:p>
        </p:txBody>
      </p:sp>
      <p:pic>
        <p:nvPicPr>
          <p:cNvPr id="14" name="Content Placeholder 13" descr="Extended &lt;strong&gt;Community&lt;/strong&gt; Circle by josephluis"/>
          <p:cNvPicPr>
            <a:picLocks noGrp="1" noChangeAspect="1"/>
          </p:cNvPicPr>
          <p:nvPr>
            <p:ph idx="1"/>
          </p:nvPr>
        </p:nvPicPr>
        <p:blipFill>
          <a:blip r:embed="rId3"/>
          <a:stretch>
            <a:fillRect/>
          </a:stretch>
        </p:blipFill>
        <p:spPr>
          <a:xfrm>
            <a:off x="900113" y="2404038"/>
            <a:ext cx="6948487" cy="2278524"/>
          </a:xfrm>
        </p:spPr>
      </p:pic>
    </p:spTree>
    <p:extLst>
      <p:ext uri="{BB962C8B-B14F-4D97-AF65-F5344CB8AC3E}">
        <p14:creationId xmlns:p14="http://schemas.microsoft.com/office/powerpoint/2010/main" val="2378403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4664"/>
            <a:ext cx="7543800" cy="838200"/>
          </a:xfrm>
        </p:spPr>
        <p:txBody>
          <a:bodyPr/>
          <a:lstStyle/>
          <a:p>
            <a:pPr algn="ctr"/>
            <a:r>
              <a:rPr lang="en-GB" sz="2400" dirty="0"/>
              <a:t>A practical “Nugget” for you </a:t>
            </a:r>
          </a:p>
        </p:txBody>
      </p:sp>
      <p:sp>
        <p:nvSpPr>
          <p:cNvPr id="3" name="Content Placeholder 2"/>
          <p:cNvSpPr>
            <a:spLocks noGrp="1"/>
          </p:cNvSpPr>
          <p:nvPr>
            <p:ph idx="1"/>
          </p:nvPr>
        </p:nvSpPr>
        <p:spPr/>
        <p:txBody>
          <a:bodyPr/>
          <a:lstStyle/>
          <a:p>
            <a:pPr marL="0" indent="0"/>
            <a:endParaRPr lang="en-GB" sz="2800" dirty="0"/>
          </a:p>
          <a:p>
            <a:pPr marL="514350" indent="-514350">
              <a:buFont typeface="+mj-lt"/>
              <a:buAutoNum type="arabicPeriod"/>
            </a:pPr>
            <a:endParaRPr lang="en-GB" dirty="0"/>
          </a:p>
          <a:p>
            <a:pPr marL="0" indent="0"/>
            <a:endParaRPr lang="en-GB" dirty="0"/>
          </a:p>
        </p:txBody>
      </p:sp>
      <p:pic>
        <p:nvPicPr>
          <p:cNvPr id="4" name="Picture 3" descr="&lt;strong&gt;Gold&lt;/strong&gt; &lt;strong&gt;nugget&lt;/strong&gt; (placer &lt;strong&gt;gold&lt;/strong&gt;) (Pennsylvania Mountain, Alma Min… | Flickr"/>
          <p:cNvPicPr>
            <a:picLocks noChangeAspect="1"/>
          </p:cNvPicPr>
          <p:nvPr/>
        </p:nvPicPr>
        <p:blipFill>
          <a:blip r:embed="rId3"/>
          <a:stretch>
            <a:fillRect/>
          </a:stretch>
        </p:blipFill>
        <p:spPr>
          <a:xfrm>
            <a:off x="1884320" y="1634434"/>
            <a:ext cx="4980071" cy="3817731"/>
          </a:xfrm>
          <a:prstGeom prst="rect">
            <a:avLst/>
          </a:prstGeom>
        </p:spPr>
      </p:pic>
    </p:spTree>
    <p:extLst>
      <p:ext uri="{BB962C8B-B14F-4D97-AF65-F5344CB8AC3E}">
        <p14:creationId xmlns:p14="http://schemas.microsoft.com/office/powerpoint/2010/main" val="1369631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Your ideas for FMLM?</a:t>
            </a:r>
          </a:p>
        </p:txBody>
      </p:sp>
      <p:pic>
        <p:nvPicPr>
          <p:cNvPr id="4" name="Content Placeholder 3" descr="external image &lt;strong&gt;Idea&lt;/strong&gt;.gif"/>
          <p:cNvPicPr>
            <a:picLocks noGrp="1" noChangeAspect="1"/>
          </p:cNvPicPr>
          <p:nvPr>
            <p:ph idx="1"/>
          </p:nvPr>
        </p:nvPicPr>
        <p:blipFill>
          <a:blip r:embed="rId3"/>
          <a:stretch>
            <a:fillRect/>
          </a:stretch>
        </p:blipFill>
        <p:spPr>
          <a:xfrm>
            <a:off x="2555776" y="1628800"/>
            <a:ext cx="4019128" cy="4019128"/>
          </a:xfrm>
        </p:spPr>
      </p:pic>
    </p:spTree>
    <p:extLst>
      <p:ext uri="{BB962C8B-B14F-4D97-AF65-F5344CB8AC3E}">
        <p14:creationId xmlns:p14="http://schemas.microsoft.com/office/powerpoint/2010/main" val="1971944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772816"/>
            <a:ext cx="6372200" cy="2376264"/>
          </a:xfrm>
        </p:spPr>
        <p:txBody>
          <a:bodyPr/>
          <a:lstStyle/>
          <a:p>
            <a:pPr algn="r"/>
            <a:r>
              <a:rPr lang="en-US" sz="2800" dirty="0"/>
              <a:t>“So the point is not to become a leader. The point is to become yourself, to use yourself completely — all your skills, gifts, and energies ... you must ... become the person you started out to be, and ... enjoy the process of becoming.”</a:t>
            </a:r>
            <a:br>
              <a:rPr lang="en-US" sz="2800" dirty="0"/>
            </a:br>
            <a:r>
              <a:rPr lang="en-US" sz="2800" dirty="0"/>
              <a:t/>
            </a:r>
            <a:br>
              <a:rPr lang="en-US" sz="2800" dirty="0"/>
            </a:br>
            <a:r>
              <a:rPr lang="en-US" sz="2800" dirty="0"/>
              <a:t/>
            </a:r>
            <a:br>
              <a:rPr lang="en-US" sz="2800" dirty="0"/>
            </a:br>
            <a:r>
              <a:rPr lang="en-US" sz="2800" i="1" dirty="0"/>
              <a:t>Warren Bennis</a:t>
            </a:r>
            <a:r>
              <a:rPr lang="en-US" sz="2800" dirty="0"/>
              <a:t/>
            </a:r>
            <a:br>
              <a:rPr lang="en-US" sz="2800" dirty="0"/>
            </a:br>
            <a:r>
              <a:rPr lang="en-GB" sz="2800" b="1" dirty="0">
                <a:solidFill>
                  <a:srgbClr val="92D050"/>
                </a:solidFill>
              </a:rPr>
              <a:t/>
            </a:r>
            <a:br>
              <a:rPr lang="en-GB" sz="2800" b="1" dirty="0">
                <a:solidFill>
                  <a:srgbClr val="92D050"/>
                </a:solidFill>
              </a:rPr>
            </a:br>
            <a:r>
              <a:rPr lang="en-GB" sz="2800" dirty="0">
                <a:solidFill>
                  <a:srgbClr val="92D050"/>
                </a:solidFill>
              </a:rPr>
              <a:t/>
            </a:r>
            <a:br>
              <a:rPr lang="en-GB" sz="2800" dirty="0">
                <a:solidFill>
                  <a:srgbClr val="92D050"/>
                </a:solidFill>
              </a:rPr>
            </a:br>
            <a:endParaRPr lang="en-GB" sz="2800" dirty="0">
              <a:solidFill>
                <a:srgbClr val="92D050"/>
              </a:solidFill>
            </a:endParaRPr>
          </a:p>
        </p:txBody>
      </p:sp>
    </p:spTree>
    <p:extLst>
      <p:ext uri="{BB962C8B-B14F-4D97-AF65-F5344CB8AC3E}">
        <p14:creationId xmlns:p14="http://schemas.microsoft.com/office/powerpoint/2010/main" val="36625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425848"/>
            <a:ext cx="7543800" cy="838200"/>
          </a:xfrm>
        </p:spPr>
        <p:txBody>
          <a:bodyPr/>
          <a:lstStyle/>
          <a:p>
            <a:r>
              <a:rPr lang="en-GB" sz="2400" dirty="0"/>
              <a:t>What do we mean by “leadership?”</a:t>
            </a:r>
          </a:p>
        </p:txBody>
      </p:sp>
      <p:pic>
        <p:nvPicPr>
          <p:cNvPr id="9" name="Content Placeholder 8"/>
          <p:cNvPicPr>
            <a:picLocks noGrp="1" noChangeAspect="1"/>
          </p:cNvPicPr>
          <p:nvPr>
            <p:ph sz="half" idx="2"/>
          </p:nvPr>
        </p:nvPicPr>
        <p:blipFill>
          <a:blip r:embed="rId3"/>
          <a:stretch>
            <a:fillRect/>
          </a:stretch>
        </p:blipFill>
        <p:spPr>
          <a:xfrm>
            <a:off x="4267200" y="1491281"/>
            <a:ext cx="4487780" cy="2986414"/>
          </a:xfrm>
        </p:spPr>
      </p:pic>
      <p:sp>
        <p:nvSpPr>
          <p:cNvPr id="3" name="Content Placeholder 2"/>
          <p:cNvSpPr>
            <a:spLocks noGrp="1"/>
          </p:cNvSpPr>
          <p:nvPr>
            <p:ph sz="half" idx="1"/>
          </p:nvPr>
        </p:nvSpPr>
        <p:spPr/>
        <p:txBody>
          <a:bodyPr/>
          <a:lstStyle/>
          <a:p>
            <a:r>
              <a:rPr lang="en-GB" sz="2400" b="1" dirty="0"/>
              <a:t>“Enabling yourself and others to flourish”</a:t>
            </a:r>
            <a:r>
              <a:rPr lang="en-GB" sz="2400" dirty="0"/>
              <a:t>:</a:t>
            </a:r>
          </a:p>
          <a:p>
            <a:pPr marL="457200" indent="-457200">
              <a:buFont typeface="Arial" panose="020B0604020202020204" pitchFamily="34" charset="0"/>
              <a:buChar char="•"/>
            </a:pPr>
            <a:r>
              <a:rPr lang="en-GB" sz="2000" dirty="0"/>
              <a:t>Using your personal and collective influence for the benefit of the population served</a:t>
            </a:r>
          </a:p>
          <a:p>
            <a:pPr marL="457200" indent="-457200">
              <a:buFont typeface="Arial" panose="020B0604020202020204" pitchFamily="34" charset="0"/>
              <a:buChar char="•"/>
            </a:pPr>
            <a:r>
              <a:rPr lang="en-GB" sz="2000" dirty="0"/>
              <a:t>Teamwork</a:t>
            </a:r>
          </a:p>
          <a:p>
            <a:pPr marL="457200" indent="-457200">
              <a:buFont typeface="Arial" panose="020B0604020202020204" pitchFamily="34" charset="0"/>
              <a:buChar char="•"/>
            </a:pPr>
            <a:r>
              <a:rPr lang="en-GB" sz="2000" dirty="0"/>
              <a:t>Facilitating improvement</a:t>
            </a:r>
          </a:p>
          <a:p>
            <a:pPr marL="457200" indent="-457200">
              <a:buFont typeface="Arial" panose="020B0604020202020204" pitchFamily="34" charset="0"/>
              <a:buChar char="•"/>
            </a:pPr>
            <a:r>
              <a:rPr lang="en-GB" sz="2000" dirty="0"/>
              <a:t>All career stages</a:t>
            </a:r>
          </a:p>
          <a:p>
            <a:pPr marL="457200" indent="-457200">
              <a:buFont typeface="Arial" panose="020B0604020202020204" pitchFamily="34" charset="0"/>
              <a:buChar char="•"/>
            </a:pPr>
            <a:r>
              <a:rPr lang="en-GB" sz="2000" dirty="0"/>
              <a:t>All aspects of doctoring – formal and informal leadership roles</a:t>
            </a:r>
          </a:p>
          <a:p>
            <a:pPr marL="457200" indent="-457200">
              <a:buFont typeface="Arial" panose="020B0604020202020204" pitchFamily="34" charset="0"/>
              <a:buChar char="•"/>
            </a:pPr>
            <a:r>
              <a:rPr lang="en-GB" sz="2000" dirty="0"/>
              <a:t>It’s a journey!</a:t>
            </a:r>
          </a:p>
        </p:txBody>
      </p:sp>
    </p:spTree>
    <p:extLst>
      <p:ext uri="{BB962C8B-B14F-4D97-AF65-F5344CB8AC3E}">
        <p14:creationId xmlns:p14="http://schemas.microsoft.com/office/powerpoint/2010/main" val="419046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p:cNvSpPr/>
          <p:nvPr/>
        </p:nvSpPr>
        <p:spPr bwMode="auto">
          <a:xfrm>
            <a:off x="5109104" y="2817873"/>
            <a:ext cx="648072" cy="976045"/>
          </a:xfrm>
          <a:prstGeom prst="rightArrow">
            <a:avLst/>
          </a:prstGeom>
          <a:solidFill>
            <a:schemeClr val="bg1">
              <a:lumMod val="8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000" i="0" u="none" strike="noStrike" cap="none" normalizeH="0" baseline="0">
              <a:ln>
                <a:noFill/>
              </a:ln>
              <a:solidFill>
                <a:srgbClr val="000000"/>
              </a:solidFill>
              <a:effectLst/>
              <a:latin typeface="+mn-lt"/>
              <a:ea typeface="ＭＳ Ｐゴシック" charset="0"/>
              <a:cs typeface="ＭＳ Ｐゴシック" charset="0"/>
            </a:endParaRPr>
          </a:p>
        </p:txBody>
      </p:sp>
      <p:sp>
        <p:nvSpPr>
          <p:cNvPr id="15" name="Oval 14"/>
          <p:cNvSpPr/>
          <p:nvPr/>
        </p:nvSpPr>
        <p:spPr bwMode="auto">
          <a:xfrm>
            <a:off x="5846411" y="2324087"/>
            <a:ext cx="2664296" cy="1800267"/>
          </a:xfrm>
          <a:prstGeom prst="ellipse">
            <a:avLst/>
          </a:prstGeom>
          <a:solidFill>
            <a:srgbClr val="8DC63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GB" sz="1600" b="1" dirty="0">
                <a:solidFill>
                  <a:schemeClr val="bg1"/>
                </a:solidFill>
                <a:latin typeface="+mn-lt"/>
              </a:rPr>
              <a:t>Strengthening medical leadership for the benefit of the population served</a:t>
            </a:r>
          </a:p>
          <a:p>
            <a:endParaRPr lang="en-GB" sz="1000" dirty="0">
              <a:latin typeface="+mn-lt"/>
            </a:endParaRPr>
          </a:p>
        </p:txBody>
      </p:sp>
      <p:sp>
        <p:nvSpPr>
          <p:cNvPr id="9" name="Rectangle 8"/>
          <p:cNvSpPr/>
          <p:nvPr/>
        </p:nvSpPr>
        <p:spPr bwMode="auto">
          <a:xfrm>
            <a:off x="748868" y="1511819"/>
            <a:ext cx="4233931" cy="619563"/>
          </a:xfrm>
          <a:prstGeom prst="rect">
            <a:avLst/>
          </a:prstGeom>
          <a:solidFill>
            <a:srgbClr val="F2AB13"/>
          </a:solidFill>
          <a:ln w="12700" cap="flat" cmpd="sng" algn="ctr">
            <a:noFill/>
            <a:prstDash val="solid"/>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tlCol="0" anchor="ctr"/>
          <a:lstStyle/>
          <a:p>
            <a:pPr algn="ctr" defTabSz="914400"/>
            <a:r>
              <a:rPr lang="en-GB" sz="1200" kern="0" dirty="0">
                <a:solidFill>
                  <a:prstClr val="white"/>
                </a:solidFill>
                <a:latin typeface="+mn-lt"/>
                <a:ea typeface=""/>
                <a:cs typeface=""/>
              </a:rPr>
              <a:t>Established in 2011 by all of the UK medical royal colleges and faculties</a:t>
            </a:r>
          </a:p>
        </p:txBody>
      </p:sp>
      <p:sp>
        <p:nvSpPr>
          <p:cNvPr id="10" name="Rectangle 9"/>
          <p:cNvSpPr/>
          <p:nvPr/>
        </p:nvSpPr>
        <p:spPr bwMode="auto">
          <a:xfrm>
            <a:off x="748867" y="2300502"/>
            <a:ext cx="4233931" cy="406474"/>
          </a:xfrm>
          <a:prstGeom prst="rect">
            <a:avLst/>
          </a:prstGeom>
          <a:solidFill>
            <a:srgbClr val="005953"/>
          </a:solidFill>
          <a:ln w="12700" cap="flat" cmpd="sng" algn="ctr">
            <a:noFill/>
            <a:prstDash val="solid"/>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tlCol="0" anchor="ctr"/>
          <a:lstStyle/>
          <a:p>
            <a:pPr algn="ctr"/>
            <a:r>
              <a:rPr lang="en-GB" sz="1200" kern="0" dirty="0">
                <a:solidFill>
                  <a:schemeClr val="bg1"/>
                </a:solidFill>
                <a:latin typeface="+mn-lt"/>
                <a:ea typeface=""/>
                <a:cs typeface=""/>
              </a:rPr>
              <a:t>The professional home for medical leadership – UK wide</a:t>
            </a:r>
          </a:p>
        </p:txBody>
      </p:sp>
      <p:sp>
        <p:nvSpPr>
          <p:cNvPr id="11" name="Rectangle 10"/>
          <p:cNvSpPr/>
          <p:nvPr/>
        </p:nvSpPr>
        <p:spPr bwMode="auto">
          <a:xfrm>
            <a:off x="748867" y="2864634"/>
            <a:ext cx="4233931" cy="480896"/>
          </a:xfrm>
          <a:prstGeom prst="rect">
            <a:avLst/>
          </a:prstGeom>
          <a:solidFill>
            <a:srgbClr val="F2AB13"/>
          </a:solidFill>
          <a:ln w="12700" cap="flat" cmpd="sng" algn="ctr">
            <a:noFill/>
            <a:prstDash val="solid"/>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tlCol="0" anchor="ctr"/>
          <a:lstStyle/>
          <a:p>
            <a:pPr algn="ctr" defTabSz="914400"/>
            <a:r>
              <a:rPr lang="en-GB" sz="1200" kern="0" dirty="0">
                <a:solidFill>
                  <a:prstClr val="white"/>
                </a:solidFill>
                <a:latin typeface="+mn-lt"/>
                <a:ea typeface=""/>
                <a:cs typeface=""/>
              </a:rPr>
              <a:t>Enabling doctors at all career stages in the leadership and managerial aspects of their professional lives</a:t>
            </a:r>
          </a:p>
        </p:txBody>
      </p:sp>
      <p:sp>
        <p:nvSpPr>
          <p:cNvPr id="12" name="Rectangle 11"/>
          <p:cNvSpPr/>
          <p:nvPr/>
        </p:nvSpPr>
        <p:spPr bwMode="auto">
          <a:xfrm>
            <a:off x="770085" y="3479623"/>
            <a:ext cx="4233931" cy="470695"/>
          </a:xfrm>
          <a:prstGeom prst="rect">
            <a:avLst/>
          </a:prstGeom>
          <a:solidFill>
            <a:srgbClr val="005953"/>
          </a:solidFill>
          <a:ln w="12700" cap="flat" cmpd="sng" algn="ctr">
            <a:noFill/>
            <a:prstDash val="solid"/>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tlCol="0" anchor="ctr"/>
          <a:lstStyle/>
          <a:p>
            <a:pPr algn="ctr"/>
            <a:r>
              <a:rPr lang="en-GB" sz="1200" kern="0" dirty="0">
                <a:solidFill>
                  <a:schemeClr val="bg1"/>
                </a:solidFill>
                <a:latin typeface="+mn-lt"/>
                <a:ea typeface=""/>
                <a:cs typeface=""/>
              </a:rPr>
              <a:t>Ensuring medical leadership is underpinned by evidence linking leadership and team-working with improved patient outcomes</a:t>
            </a:r>
          </a:p>
        </p:txBody>
      </p:sp>
      <p:sp>
        <p:nvSpPr>
          <p:cNvPr id="13" name="Rectangle 12"/>
          <p:cNvSpPr/>
          <p:nvPr/>
        </p:nvSpPr>
        <p:spPr bwMode="auto">
          <a:xfrm>
            <a:off x="770086" y="4072950"/>
            <a:ext cx="4233931" cy="796209"/>
          </a:xfrm>
          <a:prstGeom prst="rect">
            <a:avLst/>
          </a:prstGeom>
          <a:solidFill>
            <a:srgbClr val="F2AB13"/>
          </a:solidFill>
          <a:ln w="12700" cap="flat" cmpd="sng" algn="ctr">
            <a:noFill/>
            <a:prstDash val="solid"/>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tlCol="0" anchor="ctr"/>
          <a:lstStyle/>
          <a:p>
            <a:pPr algn="ctr" defTabSz="914400"/>
            <a:r>
              <a:rPr lang="en-GB" sz="1200" kern="0" dirty="0">
                <a:solidFill>
                  <a:prstClr val="white"/>
                </a:solidFill>
                <a:latin typeface="+mn-lt"/>
                <a:ea typeface=""/>
                <a:cs typeface=""/>
              </a:rPr>
              <a:t>We have defined the leadership and management standards for medical professionals and provide certification for our members to become fellows  by demonstrating values, behaviours , competency and experience in line with our standards</a:t>
            </a:r>
          </a:p>
        </p:txBody>
      </p:sp>
      <p:sp>
        <p:nvSpPr>
          <p:cNvPr id="17" name="Rectangle 2"/>
          <p:cNvSpPr>
            <a:spLocks noGrp="1" noChangeArrowheads="1"/>
          </p:cNvSpPr>
          <p:nvPr>
            <p:ph type="title" idx="4294967295"/>
          </p:nvPr>
        </p:nvSpPr>
        <p:spPr>
          <a:xfrm>
            <a:off x="467544" y="457857"/>
            <a:ext cx="7543800" cy="9477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About FMLM</a:t>
            </a:r>
          </a:p>
        </p:txBody>
      </p:sp>
      <p:sp>
        <p:nvSpPr>
          <p:cNvPr id="14" name="Rectangle 13"/>
          <p:cNvSpPr/>
          <p:nvPr/>
        </p:nvSpPr>
        <p:spPr bwMode="auto">
          <a:xfrm>
            <a:off x="791032" y="4995373"/>
            <a:ext cx="4233931" cy="470695"/>
          </a:xfrm>
          <a:prstGeom prst="rect">
            <a:avLst/>
          </a:prstGeom>
          <a:solidFill>
            <a:srgbClr val="005953"/>
          </a:solidFill>
          <a:ln w="12700" cap="flat" cmpd="sng" algn="ctr">
            <a:noFill/>
            <a:prstDash val="solid"/>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tlCol="0" anchor="ctr"/>
          <a:lstStyle/>
          <a:p>
            <a:pPr algn="ctr"/>
            <a:r>
              <a:rPr lang="en-GB" sz="1200" kern="0" dirty="0">
                <a:solidFill>
                  <a:schemeClr val="bg1"/>
                </a:solidFill>
                <a:latin typeface="+mn-lt"/>
                <a:ea typeface=""/>
                <a:cs typeface=""/>
              </a:rPr>
              <a:t>Inspiring, Equipping and Supporting individuals, teams, organisations and systems</a:t>
            </a:r>
          </a:p>
        </p:txBody>
      </p:sp>
      <p:sp>
        <p:nvSpPr>
          <p:cNvPr id="3" name="Speech Bubble: Oval 2"/>
          <p:cNvSpPr/>
          <p:nvPr/>
        </p:nvSpPr>
        <p:spPr bwMode="auto">
          <a:xfrm>
            <a:off x="5364089" y="4365104"/>
            <a:ext cx="3146618" cy="1944216"/>
          </a:xfrm>
          <a:prstGeom prst="wedgeEllipseCallou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GB" sz="1200" b="1" dirty="0"/>
              <a:t>“The medical profession is making its contribution with the establishment of the Faculty of Medical Leadership”</a:t>
            </a:r>
            <a:endParaRPr lang="en-GB" sz="1200" dirty="0">
              <a:solidFill>
                <a:srgbClr val="000000"/>
              </a:solidFill>
              <a:ea typeface="ＭＳ Ｐゴシック" charset="0"/>
              <a:cs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Arial" charset="0"/>
                <a:ea typeface="ＭＳ Ｐゴシック" charset="0"/>
                <a:cs typeface="ＭＳ Ｐゴシック" charset="0"/>
              </a:rPr>
              <a:t>Robert Francis</a:t>
            </a:r>
          </a:p>
        </p:txBody>
      </p:sp>
      <p:sp>
        <p:nvSpPr>
          <p:cNvPr id="18" name="Speech Bubble: Oval 17"/>
          <p:cNvSpPr/>
          <p:nvPr/>
        </p:nvSpPr>
        <p:spPr bwMode="auto">
          <a:xfrm>
            <a:off x="4984769" y="351130"/>
            <a:ext cx="3146618" cy="1944216"/>
          </a:xfrm>
          <a:prstGeom prst="wedgeEllipseCallou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GB" sz="1200" b="1" dirty="0"/>
              <a:t>Medical leadership must move from an “amateur sport” to a  professional discipline</a:t>
            </a:r>
          </a:p>
          <a:p>
            <a:r>
              <a:rPr lang="en-GB" sz="1200" b="1" dirty="0"/>
              <a:t> </a:t>
            </a:r>
            <a:endParaRPr kumimoji="0" lang="en-GB" sz="12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ea typeface="ＭＳ Ｐゴシック" charset="0"/>
                <a:cs typeface="ＭＳ Ｐゴシック" charset="0"/>
              </a:rPr>
              <a:t>Professor Peter Lees</a:t>
            </a:r>
            <a:endParaRPr kumimoji="0" lang="en-GB" sz="12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621168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76456" y="836712"/>
            <a:ext cx="3275125" cy="3241232"/>
          </a:xfrm>
          <a:prstGeom prst="ellipse">
            <a:avLst/>
          </a:prstGeom>
          <a:solidFill>
            <a:srgbClr val="177D36">
              <a:alpha val="25000"/>
            </a:srgbClr>
          </a:solidFill>
          <a:ln w="12000">
            <a:solidFill>
              <a:srgbClr val="177D3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a:solidFill>
                  <a:srgbClr val="177D36"/>
                </a:solidFill>
                <a:ea typeface="ＭＳ Ｐゴシック" charset="0"/>
                <a:cs typeface="ＭＳ Ｐゴシック" charset="0"/>
              </a:rPr>
              <a:t>     Inspire</a:t>
            </a:r>
          </a:p>
          <a:p>
            <a:pPr marL="0" marR="0" indent="0" algn="l" defTabSz="914400" rtl="0" eaLnBrk="0" fontAlgn="base" latinLnBrk="0" hangingPunct="0">
              <a:lnSpc>
                <a:spcPct val="100000"/>
              </a:lnSpc>
              <a:spcBef>
                <a:spcPct val="0"/>
              </a:spcBef>
              <a:spcAft>
                <a:spcPct val="0"/>
              </a:spcAft>
              <a:buClrTx/>
              <a:buSzTx/>
              <a:buFontTx/>
              <a:buNone/>
              <a:tabLst/>
            </a:pPr>
            <a:endParaRPr lang="en-GB" dirty="0">
              <a:solidFill>
                <a:srgbClr val="177D36"/>
              </a:solidFill>
              <a:ea typeface="ＭＳ Ｐゴシック" charset="0"/>
              <a:cs typeface="ＭＳ Ｐゴシック" charset="0"/>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000" dirty="0">
                <a:solidFill>
                  <a:srgbClr val="177D36"/>
                </a:solidFill>
                <a:ea typeface="ＭＳ Ｐゴシック" charset="0"/>
                <a:cs typeface="ＭＳ Ｐゴシック" charset="0"/>
              </a:rPr>
              <a:t>GP career development pathways and framework</a:t>
            </a:r>
          </a:p>
          <a:p>
            <a:pPr marR="0" algn="l" defTabSz="914400" rtl="0" eaLnBrk="0" fontAlgn="base" latinLnBrk="0" hangingPunct="0">
              <a:lnSpc>
                <a:spcPct val="100000"/>
              </a:lnSpc>
              <a:spcBef>
                <a:spcPct val="0"/>
              </a:spcBef>
              <a:spcAft>
                <a:spcPct val="0"/>
              </a:spcAft>
              <a:buClrTx/>
              <a:buSzTx/>
              <a:tabLst/>
            </a:pPr>
            <a:r>
              <a:rPr lang="en-GB" sz="1000" dirty="0">
                <a:solidFill>
                  <a:srgbClr val="177D36"/>
                </a:solidFill>
                <a:ea typeface="ＭＳ Ｐゴシック" charset="0"/>
                <a:cs typeface="ＭＳ Ｐゴシック" charset="0"/>
              </a:rPr>
              <a:t> </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000" dirty="0">
                <a:solidFill>
                  <a:srgbClr val="177D36"/>
                </a:solidFill>
                <a:ea typeface="ＭＳ Ｐゴシック" charset="0"/>
                <a:cs typeface="ＭＳ Ｐゴシック" charset="0"/>
              </a:rPr>
              <a:t>Case studies &amp; role models</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sz="1000" dirty="0">
              <a:solidFill>
                <a:srgbClr val="177D36"/>
              </a:solidFill>
              <a:ea typeface="ＭＳ Ｐゴシック" charset="0"/>
              <a:cs typeface="ＭＳ Ｐゴシック" charset="0"/>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000" dirty="0">
                <a:solidFill>
                  <a:srgbClr val="177D36"/>
                </a:solidFill>
                <a:ea typeface="ＭＳ Ｐゴシック" charset="0"/>
                <a:cs typeface="ＭＳ Ｐゴシック" charset="0"/>
              </a:rPr>
              <a:t>Events</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sz="1000" dirty="0">
              <a:solidFill>
                <a:srgbClr val="177D36"/>
              </a:solidFill>
              <a:ea typeface="ＭＳ Ｐゴシック" charset="0"/>
              <a:cs typeface="ＭＳ Ｐゴシック" charset="0"/>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000" dirty="0">
                <a:solidFill>
                  <a:srgbClr val="177D36"/>
                </a:solidFill>
                <a:ea typeface="ＭＳ Ｐゴシック" charset="0"/>
                <a:cs typeface="ＭＳ Ｐゴシック" charset="0"/>
              </a:rPr>
              <a:t>Online resources</a:t>
            </a:r>
          </a:p>
          <a:p>
            <a:pPr marR="0" algn="l" defTabSz="914400" rtl="0" eaLnBrk="0" fontAlgn="base" latinLnBrk="0" hangingPunct="0">
              <a:lnSpc>
                <a:spcPct val="100000"/>
              </a:lnSpc>
              <a:spcBef>
                <a:spcPct val="0"/>
              </a:spcBef>
              <a:spcAft>
                <a:spcPct val="0"/>
              </a:spcAft>
              <a:buClrTx/>
              <a:buSzTx/>
              <a:tabLst/>
            </a:pPr>
            <a:endParaRPr kumimoji="0" lang="en-GB" b="0" i="0" u="none" strike="noStrike" cap="none" normalizeH="0" baseline="0" dirty="0">
              <a:ln>
                <a:noFill/>
              </a:ln>
              <a:solidFill>
                <a:srgbClr val="177D36"/>
              </a:solidFill>
              <a:effectLst/>
              <a:latin typeface="Arial" charset="0"/>
              <a:ea typeface="ＭＳ Ｐゴシック" charset="0"/>
              <a:cs typeface="ＭＳ Ｐゴシック" charset="0"/>
            </a:endParaRPr>
          </a:p>
        </p:txBody>
      </p:sp>
      <p:sp>
        <p:nvSpPr>
          <p:cNvPr id="11" name="Oval 10"/>
          <p:cNvSpPr/>
          <p:nvPr/>
        </p:nvSpPr>
        <p:spPr>
          <a:xfrm>
            <a:off x="3779912" y="908720"/>
            <a:ext cx="4266624" cy="4248473"/>
          </a:xfrm>
          <a:prstGeom prst="ellipse">
            <a:avLst/>
          </a:prstGeom>
          <a:solidFill>
            <a:srgbClr val="177D36">
              <a:alpha val="25000"/>
            </a:srgbClr>
          </a:solidFill>
          <a:ln w="12000">
            <a:solidFill>
              <a:srgbClr val="177D3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dirty="0">
                <a:solidFill>
                  <a:srgbClr val="177D36"/>
                </a:solidFill>
                <a:ea typeface="ＭＳ Ｐゴシック" charset="0"/>
                <a:cs typeface="ＭＳ Ｐゴシック" charset="0"/>
              </a:rPr>
              <a:t>	</a:t>
            </a:r>
            <a:r>
              <a:rPr kumimoji="0" lang="en-GB" sz="2400" b="0" i="0" u="none" strike="noStrike" cap="none" normalizeH="0" baseline="0" dirty="0">
                <a:ln>
                  <a:noFill/>
                </a:ln>
                <a:solidFill>
                  <a:srgbClr val="177D36"/>
                </a:solidFill>
                <a:effectLst/>
                <a:latin typeface="Arial" charset="0"/>
                <a:ea typeface="ＭＳ Ｐゴシック" charset="0"/>
                <a:cs typeface="ＭＳ Ｐゴシック" charset="0"/>
              </a:rPr>
              <a:t>Equip</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177D36"/>
              </a:solidFill>
              <a:effectLst/>
              <a:latin typeface="Arial" charset="0"/>
              <a:ea typeface="ＭＳ Ｐゴシック" charset="0"/>
              <a:cs typeface="ＭＳ Ｐゴシック" charset="0"/>
            </a:endParaRPr>
          </a:p>
          <a:p>
            <a:pPr marL="628650" lvl="1" indent="-171450">
              <a:buFont typeface="Arial" panose="020B0604020202020204" pitchFamily="34" charset="0"/>
              <a:buChar char="•"/>
            </a:pPr>
            <a:r>
              <a:rPr lang="en-GB" sz="1000" dirty="0">
                <a:solidFill>
                  <a:srgbClr val="177D36"/>
                </a:solidFill>
                <a:ea typeface="ＭＳ Ｐゴシック" charset="0"/>
                <a:cs typeface="ＭＳ Ｐゴシック" charset="0"/>
              </a:rPr>
              <a:t>Online resources</a:t>
            </a:r>
          </a:p>
          <a:p>
            <a:pPr marL="628650" lvl="1" indent="-171450">
              <a:buFont typeface="Arial" panose="020B0604020202020204" pitchFamily="34" charset="0"/>
              <a:buChar char="•"/>
            </a:pPr>
            <a:endParaRPr lang="en-GB" sz="1000" dirty="0">
              <a:solidFill>
                <a:srgbClr val="177D36"/>
              </a:solidFill>
              <a:ea typeface="ＭＳ Ｐゴシック" charset="0"/>
              <a:cs typeface="ＭＳ Ｐゴシック" charset="0"/>
            </a:endParaRPr>
          </a:p>
          <a:p>
            <a:pPr marL="628650" lvl="1" indent="-171450">
              <a:buFont typeface="Arial" panose="020B0604020202020204" pitchFamily="34" charset="0"/>
              <a:buChar char="•"/>
            </a:pPr>
            <a:r>
              <a:rPr lang="en-GB" sz="1000" dirty="0">
                <a:solidFill>
                  <a:srgbClr val="177D36"/>
                </a:solidFill>
                <a:ea typeface="ＭＳ Ｐゴシック" charset="0"/>
                <a:cs typeface="ＭＳ Ｐゴシック" charset="0"/>
              </a:rPr>
              <a:t>Webinars</a:t>
            </a:r>
          </a:p>
          <a:p>
            <a:pPr lvl="1"/>
            <a:endParaRPr lang="en-GB" sz="1000" dirty="0">
              <a:solidFill>
                <a:srgbClr val="177D36"/>
              </a:solidFill>
              <a:ea typeface="ＭＳ Ｐゴシック" charset="0"/>
              <a:cs typeface="ＭＳ Ｐゴシック" charset="0"/>
            </a:endParaRPr>
          </a:p>
          <a:p>
            <a:pPr marL="628650" lvl="1" indent="-171450">
              <a:buFont typeface="Arial" panose="020B0604020202020204" pitchFamily="34" charset="0"/>
              <a:buChar char="•"/>
            </a:pPr>
            <a:r>
              <a:rPr lang="en-GB" sz="1000" dirty="0">
                <a:solidFill>
                  <a:srgbClr val="177D36"/>
                </a:solidFill>
                <a:ea typeface="ＭＳ Ｐゴシック" charset="0"/>
                <a:cs typeface="ＭＳ Ｐゴシック" charset="0"/>
              </a:rPr>
              <a:t>FMLM 360 feedback tool</a:t>
            </a:r>
          </a:p>
          <a:p>
            <a:pPr marL="628650" lvl="1" indent="-171450">
              <a:buFont typeface="Arial" panose="020B0604020202020204" pitchFamily="34" charset="0"/>
              <a:buChar char="•"/>
            </a:pPr>
            <a:endParaRPr lang="en-GB" sz="1000" dirty="0">
              <a:solidFill>
                <a:srgbClr val="177D36"/>
              </a:solidFill>
              <a:ea typeface="ＭＳ Ｐゴシック" charset="0"/>
              <a:cs typeface="ＭＳ Ｐゴシック" charset="0"/>
            </a:endParaRPr>
          </a:p>
          <a:p>
            <a:pPr marL="628650" lvl="1" indent="-171450">
              <a:buFont typeface="Arial" panose="020B0604020202020204" pitchFamily="34" charset="0"/>
              <a:buChar char="•"/>
            </a:pPr>
            <a:r>
              <a:rPr lang="en-GB" sz="1000" dirty="0">
                <a:solidFill>
                  <a:srgbClr val="177D36"/>
                </a:solidFill>
                <a:ea typeface="ＭＳ Ｐゴシック" charset="0"/>
                <a:cs typeface="ＭＳ Ｐゴシック" charset="0"/>
              </a:rPr>
              <a:t>Leadership development programmes</a:t>
            </a:r>
          </a:p>
          <a:p>
            <a:pPr lvl="2"/>
            <a:endParaRPr lang="en-GB" sz="1000" dirty="0">
              <a:solidFill>
                <a:srgbClr val="177D36"/>
              </a:solidFill>
              <a:ea typeface="ＭＳ Ｐゴシック" charset="0"/>
              <a:cs typeface="ＭＳ Ｐゴシック" charset="0"/>
            </a:endParaRPr>
          </a:p>
          <a:p>
            <a:pPr lvl="1"/>
            <a:endParaRPr lang="en-GB" sz="1000" dirty="0">
              <a:solidFill>
                <a:srgbClr val="177D36"/>
              </a:solidFill>
              <a:ea typeface="ＭＳ Ｐゴシック" charset="0"/>
              <a:cs typeface="ＭＳ Ｐゴシック" charset="0"/>
            </a:endParaRPr>
          </a:p>
          <a:p>
            <a:pPr lvl="1"/>
            <a:r>
              <a:rPr kumimoji="0" lang="en-GB" b="0" i="0" u="none" strike="noStrike" cap="none" normalizeH="0" baseline="0" dirty="0">
                <a:ln>
                  <a:noFill/>
                </a:ln>
                <a:solidFill>
                  <a:srgbClr val="177D36"/>
                </a:solidFill>
                <a:effectLst/>
                <a:latin typeface="Arial" charset="0"/>
                <a:ea typeface="ＭＳ Ｐゴシック" charset="0"/>
                <a:cs typeface="ＭＳ Ｐゴシック" charset="0"/>
              </a:rPr>
              <a:t>   </a:t>
            </a:r>
          </a:p>
        </p:txBody>
      </p:sp>
      <p:sp>
        <p:nvSpPr>
          <p:cNvPr id="14" name="Oval 13"/>
          <p:cNvSpPr/>
          <p:nvPr/>
        </p:nvSpPr>
        <p:spPr>
          <a:xfrm>
            <a:off x="2051720" y="3596536"/>
            <a:ext cx="3132048" cy="3212976"/>
          </a:xfrm>
          <a:prstGeom prst="ellipse">
            <a:avLst/>
          </a:prstGeom>
          <a:solidFill>
            <a:srgbClr val="177D36">
              <a:alpha val="25000"/>
            </a:srgbClr>
          </a:solidFill>
          <a:ln w="12000">
            <a:solidFill>
              <a:srgbClr val="177D36"/>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rgbClr val="177D36"/>
                </a:solidFill>
                <a:effectLst/>
                <a:latin typeface="Arial" charset="0"/>
                <a:ea typeface="ＭＳ Ｐゴシック" charset="0"/>
                <a:cs typeface="ＭＳ Ｐゴシック" charset="0"/>
              </a:rPr>
              <a:t>    Support</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177D36"/>
              </a:solidFill>
              <a:effectLst/>
              <a:latin typeface="Arial" charset="0"/>
              <a:ea typeface="ＭＳ Ｐゴシック" charset="0"/>
              <a:cs typeface="ＭＳ Ｐゴシック" charset="0"/>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000" dirty="0">
                <a:solidFill>
                  <a:srgbClr val="177D36"/>
                </a:solidFill>
                <a:ea typeface="ＭＳ Ｐゴシック" charset="0"/>
                <a:cs typeface="ＭＳ Ｐゴシック" charset="0"/>
              </a:rPr>
              <a:t>Peer support network</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sz="1000" dirty="0">
              <a:solidFill>
                <a:srgbClr val="177D36"/>
              </a:solidFill>
              <a:ea typeface="ＭＳ Ｐゴシック" charset="0"/>
              <a:cs typeface="ＭＳ Ｐゴシック" charset="0"/>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000" dirty="0">
                <a:solidFill>
                  <a:srgbClr val="177D36"/>
                </a:solidFill>
                <a:ea typeface="ＭＳ Ｐゴシック" charset="0"/>
                <a:cs typeface="ＭＳ Ｐゴシック" charset="0"/>
              </a:rPr>
              <a:t>Career development services</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sz="1000" dirty="0">
              <a:solidFill>
                <a:srgbClr val="177D36"/>
              </a:solidFill>
              <a:ea typeface="ＭＳ Ｐゴシック" charset="0"/>
              <a:cs typeface="ＭＳ Ｐゴシック" charset="0"/>
            </a:endParaRPr>
          </a:p>
          <a:p>
            <a:pPr marL="171450" indent="-171450">
              <a:buFont typeface="Arial" panose="020B0604020202020204" pitchFamily="34" charset="0"/>
              <a:buChar char="•"/>
            </a:pPr>
            <a:r>
              <a:rPr lang="en-GB" sz="1000" dirty="0">
                <a:solidFill>
                  <a:srgbClr val="177D36"/>
                </a:solidFill>
                <a:ea typeface="ＭＳ Ｐゴシック" charset="0"/>
                <a:cs typeface="ＭＳ Ｐゴシック" charset="0"/>
              </a:rPr>
              <a:t>Mentoring and coaching</a:t>
            </a:r>
          </a:p>
          <a:p>
            <a:pPr marR="0" algn="l" defTabSz="914400" rtl="0" eaLnBrk="0" fontAlgn="base" latinLnBrk="0" hangingPunct="0">
              <a:lnSpc>
                <a:spcPct val="100000"/>
              </a:lnSpc>
              <a:spcBef>
                <a:spcPct val="0"/>
              </a:spcBef>
              <a:spcAft>
                <a:spcPct val="0"/>
              </a:spcAft>
              <a:buClrTx/>
              <a:buSzTx/>
              <a:tabLst/>
            </a:pPr>
            <a:endParaRPr lang="en-GB" sz="1000" dirty="0">
              <a:solidFill>
                <a:srgbClr val="177D36"/>
              </a:solidFill>
              <a:ea typeface="ＭＳ Ｐゴシック" charset="0"/>
              <a:cs typeface="ＭＳ Ｐゴシック" charset="0"/>
            </a:endParaRP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000" dirty="0">
                <a:solidFill>
                  <a:srgbClr val="177D36"/>
                </a:solidFill>
                <a:ea typeface="ＭＳ Ｐゴシック" charset="0"/>
                <a:cs typeface="ＭＳ Ｐゴシック" charset="0"/>
              </a:rPr>
              <a:t>Certification</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sz="1000" dirty="0">
              <a:solidFill>
                <a:srgbClr val="177D36"/>
              </a:solidFill>
              <a:ea typeface="ＭＳ Ｐゴシック" charset="0"/>
              <a:cs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GB" sz="1000" dirty="0">
              <a:solidFill>
                <a:srgbClr val="177D36"/>
              </a:solidFill>
              <a:ea typeface="ＭＳ Ｐゴシック" charset="0"/>
              <a:cs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GB" sz="1000" dirty="0">
              <a:solidFill>
                <a:srgbClr val="177D36"/>
              </a:solidFill>
              <a:ea typeface="ＭＳ Ｐゴシック" charset="0"/>
              <a:cs typeface="ＭＳ Ｐゴシック" charset="0"/>
            </a:endParaRPr>
          </a:p>
        </p:txBody>
      </p:sp>
      <p:sp>
        <p:nvSpPr>
          <p:cNvPr id="6" name="Title 5"/>
          <p:cNvSpPr>
            <a:spLocks noGrp="1"/>
          </p:cNvSpPr>
          <p:nvPr>
            <p:ph type="title"/>
          </p:nvPr>
        </p:nvSpPr>
        <p:spPr>
          <a:xfrm>
            <a:off x="827584" y="227226"/>
            <a:ext cx="7543800" cy="838200"/>
          </a:xfrm>
        </p:spPr>
        <p:txBody>
          <a:bodyPr/>
          <a:lstStyle/>
          <a:p>
            <a:pPr algn="ctr"/>
            <a:r>
              <a:rPr lang="en-GB" dirty="0"/>
              <a:t>FMLM’s offer to GPs</a:t>
            </a:r>
          </a:p>
        </p:txBody>
      </p:sp>
    </p:spTree>
    <p:extLst>
      <p:ext uri="{BB962C8B-B14F-4D97-AF65-F5344CB8AC3E}">
        <p14:creationId xmlns:p14="http://schemas.microsoft.com/office/powerpoint/2010/main" val="318595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04564" y="316024"/>
            <a:ext cx="7543800" cy="947738"/>
          </a:xfrm>
        </p:spPr>
        <p:txBody>
          <a:bodyPr/>
          <a:lstStyle/>
          <a:p>
            <a:pPr algn="ctr" eaLnBrk="1" hangingPunct="1"/>
            <a:r>
              <a:rPr lang="en-US" altLang="en-US" sz="1800" b="0" dirty="0"/>
              <a:t>Example of our approach delivering  leadership development</a:t>
            </a:r>
            <a:br>
              <a:rPr lang="en-US" altLang="en-US" sz="1800" b="0" dirty="0"/>
            </a:br>
            <a:r>
              <a:rPr lang="en-US" altLang="en-US" sz="1800" b="0" dirty="0"/>
              <a:t> for a cohort of GPs at varying career stages within an English Clinical Commissioning Group</a:t>
            </a:r>
          </a:p>
        </p:txBody>
      </p:sp>
      <p:pic>
        <p:nvPicPr>
          <p:cNvPr id="10" name="Picture 9"/>
          <p:cNvPicPr>
            <a:picLocks noChangeAspect="1"/>
          </p:cNvPicPr>
          <p:nvPr/>
        </p:nvPicPr>
        <p:blipFill>
          <a:blip r:embed="rId3"/>
          <a:stretch>
            <a:fillRect/>
          </a:stretch>
        </p:blipFill>
        <p:spPr>
          <a:xfrm>
            <a:off x="1187624" y="1052736"/>
            <a:ext cx="5690758" cy="2376264"/>
          </a:xfrm>
          <a:prstGeom prst="rect">
            <a:avLst/>
          </a:prstGeom>
          <a:ln>
            <a:solidFill>
              <a:schemeClr val="bg1">
                <a:lumMod val="85000"/>
              </a:schemeClr>
            </a:solidFill>
          </a:ln>
        </p:spPr>
      </p:pic>
      <p:sp>
        <p:nvSpPr>
          <p:cNvPr id="3" name="Rectangle 2"/>
          <p:cNvSpPr/>
          <p:nvPr/>
        </p:nvSpPr>
        <p:spPr>
          <a:xfrm>
            <a:off x="755576" y="3645024"/>
            <a:ext cx="7861425" cy="2308324"/>
          </a:xfrm>
          <a:prstGeom prst="rect">
            <a:avLst/>
          </a:prstGeom>
        </p:spPr>
        <p:txBody>
          <a:bodyPr wrap="square">
            <a:spAutoFit/>
          </a:bodyPr>
          <a:lstStyle/>
          <a:p>
            <a:r>
              <a:rPr lang="en-US" sz="1800" b="1" dirty="0">
                <a:solidFill>
                  <a:srgbClr val="005953"/>
                </a:solidFill>
                <a:latin typeface="+mn-lt"/>
              </a:rPr>
              <a:t>Testimonials: How did you and your CCG benefit?</a:t>
            </a:r>
            <a:endParaRPr lang="en-US" sz="1800" dirty="0">
              <a:solidFill>
                <a:srgbClr val="005953"/>
              </a:solidFill>
              <a:latin typeface="+mn-lt"/>
            </a:endParaRPr>
          </a:p>
          <a:p>
            <a:pPr marL="171450" indent="-171450">
              <a:buFont typeface="Arial" charset="0"/>
              <a:buChar char="•"/>
            </a:pPr>
            <a:r>
              <a:rPr lang="en-US" sz="1800" dirty="0">
                <a:solidFill>
                  <a:srgbClr val="005953"/>
                </a:solidFill>
                <a:latin typeface="+mn-lt"/>
              </a:rPr>
              <a:t>‘Nuggets that could change your life!’</a:t>
            </a:r>
          </a:p>
          <a:p>
            <a:pPr marL="171450" indent="-171450">
              <a:buFont typeface="Arial" charset="0"/>
              <a:buChar char="•"/>
            </a:pPr>
            <a:r>
              <a:rPr lang="en-US" sz="1800" dirty="0">
                <a:solidFill>
                  <a:srgbClr val="005953"/>
                </a:solidFill>
                <a:latin typeface="+mn-lt"/>
              </a:rPr>
              <a:t>‘Overview of the NHS, CCG and where I sit within it all. How to get things done’</a:t>
            </a:r>
          </a:p>
          <a:p>
            <a:pPr marL="171450" indent="-171450">
              <a:buFont typeface="Arial" charset="0"/>
              <a:buChar char="•"/>
            </a:pPr>
            <a:r>
              <a:rPr lang="en-US" sz="1800" dirty="0">
                <a:solidFill>
                  <a:srgbClr val="005953"/>
                </a:solidFill>
                <a:latin typeface="+mn-lt"/>
              </a:rPr>
              <a:t>‘I have taken on a leadership role and plan to develop this part of my career further’</a:t>
            </a:r>
          </a:p>
          <a:p>
            <a:pPr marL="171450" indent="-171450">
              <a:buFont typeface="Arial" charset="0"/>
              <a:buChar char="•"/>
            </a:pPr>
            <a:r>
              <a:rPr lang="en-US" sz="1800" dirty="0">
                <a:solidFill>
                  <a:srgbClr val="005953"/>
                </a:solidFill>
                <a:latin typeface="+mn-lt"/>
              </a:rPr>
              <a:t>‘More self awareness to help me lead. greater understanding of leading with conflicting agenda’</a:t>
            </a:r>
          </a:p>
          <a:p>
            <a:pPr marL="171450" indent="-171450">
              <a:buFont typeface="Arial" charset="0"/>
              <a:buChar char="•"/>
            </a:pPr>
            <a:r>
              <a:rPr lang="en-US" sz="1800" dirty="0">
                <a:solidFill>
                  <a:srgbClr val="005953"/>
                </a:solidFill>
                <a:latin typeface="+mn-lt"/>
              </a:rPr>
              <a:t>‘Empowered!’</a:t>
            </a:r>
          </a:p>
        </p:txBody>
      </p:sp>
    </p:spTree>
    <p:extLst>
      <p:ext uri="{BB962C8B-B14F-4D97-AF65-F5344CB8AC3E}">
        <p14:creationId xmlns:p14="http://schemas.microsoft.com/office/powerpoint/2010/main" val="285550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FMLM Peer Network:</a:t>
            </a:r>
            <a:br>
              <a:rPr lang="en-GB" dirty="0"/>
            </a:br>
            <a:r>
              <a:rPr lang="en-GB" sz="2800" dirty="0"/>
              <a:t>Values &amp; Benefits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0453861"/>
              </p:ext>
            </p:extLst>
          </p:nvPr>
        </p:nvGraphicFramePr>
        <p:xfrm>
          <a:off x="900113" y="1524000"/>
          <a:ext cx="6948487"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tar: 5 Points 2"/>
          <p:cNvSpPr/>
          <p:nvPr/>
        </p:nvSpPr>
        <p:spPr bwMode="auto">
          <a:xfrm>
            <a:off x="295550" y="332656"/>
            <a:ext cx="2980306" cy="2592287"/>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1400" dirty="0">
              <a:solidFill>
                <a:srgbClr val="000000"/>
              </a:solidFill>
              <a:ea typeface="ＭＳ Ｐゴシック" charset="0"/>
              <a:cs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r>
              <a:rPr lang="en-GB" sz="1400" dirty="0">
                <a:solidFill>
                  <a:srgbClr val="000000"/>
                </a:solidFill>
                <a:ea typeface="ＭＳ Ｐゴシック" charset="0"/>
                <a:cs typeface="ＭＳ Ｐゴシック" charset="0"/>
              </a:rPr>
              <a:t>connections</a:t>
            </a:r>
            <a:endParaRPr kumimoji="0" lang="en-GB" sz="1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5" name="Star: 5 Points 4"/>
          <p:cNvSpPr/>
          <p:nvPr/>
        </p:nvSpPr>
        <p:spPr bwMode="auto">
          <a:xfrm>
            <a:off x="755576" y="3163652"/>
            <a:ext cx="2160240" cy="2138536"/>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r>
              <a:rPr lang="en-GB" sz="1400" dirty="0">
                <a:solidFill>
                  <a:srgbClr val="000000"/>
                </a:solidFill>
                <a:ea typeface="ＭＳ Ｐゴシック" charset="0"/>
                <a:cs typeface="ＭＳ Ｐゴシック" charset="0"/>
              </a:rPr>
              <a:t>kinship</a:t>
            </a:r>
            <a:endParaRPr kumimoji="0" lang="en-GB" sz="1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6" name="Star: 5 Points 5"/>
          <p:cNvSpPr/>
          <p:nvPr/>
        </p:nvSpPr>
        <p:spPr bwMode="auto">
          <a:xfrm>
            <a:off x="6302584" y="4245044"/>
            <a:ext cx="2661903" cy="2424315"/>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charset="0"/>
                <a:ea typeface="ＭＳ Ｐゴシック" charset="0"/>
                <a:cs typeface="ＭＳ Ｐゴシック" charset="0"/>
              </a:rPr>
              <a:t>inspir</a:t>
            </a:r>
            <a:r>
              <a:rPr lang="en-GB" sz="1400" dirty="0">
                <a:solidFill>
                  <a:srgbClr val="000000"/>
                </a:solidFill>
                <a:ea typeface="ＭＳ Ｐゴシック" charset="0"/>
                <a:cs typeface="ＭＳ Ｐゴシック" charset="0"/>
              </a:rPr>
              <a:t>ation</a:t>
            </a:r>
            <a:endParaRPr kumimoji="0" lang="en-GB" sz="1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7" name="Star: 5 Points 6"/>
          <p:cNvSpPr/>
          <p:nvPr/>
        </p:nvSpPr>
        <p:spPr bwMode="auto">
          <a:xfrm>
            <a:off x="5940152" y="692696"/>
            <a:ext cx="3136898" cy="3028020"/>
          </a:xfrm>
          <a:prstGeom prst="star5">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1400" dirty="0">
              <a:solidFill>
                <a:srgbClr val="000000"/>
              </a:solidFill>
              <a:ea typeface="ＭＳ Ｐゴシック" charset="0"/>
              <a:cs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charset="0"/>
                <a:ea typeface="ＭＳ Ｐゴシック" charset="0"/>
                <a:cs typeface="ＭＳ Ｐゴシック" charset="0"/>
              </a:rPr>
              <a:t>opportunities</a:t>
            </a:r>
          </a:p>
        </p:txBody>
      </p:sp>
    </p:spTree>
    <p:extLst>
      <p:ext uri="{BB962C8B-B14F-4D97-AF65-F5344CB8AC3E}">
        <p14:creationId xmlns:p14="http://schemas.microsoft.com/office/powerpoint/2010/main" val="118611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259632" y="836712"/>
            <a:ext cx="6181192" cy="4752528"/>
          </a:xfrm>
        </p:spPr>
      </p:pic>
    </p:spTree>
    <p:extLst>
      <p:ext uri="{BB962C8B-B14F-4D97-AF65-F5344CB8AC3E}">
        <p14:creationId xmlns:p14="http://schemas.microsoft.com/office/powerpoint/2010/main" val="93844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07504" y="1340768"/>
            <a:ext cx="8443785" cy="3850367"/>
          </a:xfrm>
        </p:spPr>
      </p:pic>
    </p:spTree>
    <p:extLst>
      <p:ext uri="{BB962C8B-B14F-4D97-AF65-F5344CB8AC3E}">
        <p14:creationId xmlns:p14="http://schemas.microsoft.com/office/powerpoint/2010/main" val="109155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55576" y="5661248"/>
            <a:ext cx="9289032" cy="838200"/>
          </a:xfrm>
        </p:spPr>
        <p:txBody>
          <a:bodyPr/>
          <a:lstStyle/>
          <a:p>
            <a:r>
              <a:rPr lang="en-GB" sz="1400" dirty="0">
                <a:solidFill>
                  <a:srgbClr val="005953"/>
                </a:solidFill>
                <a:latin typeface="Calibri" charset="0"/>
                <a:ea typeface="Calibri" charset="0"/>
                <a:cs typeface="Calibri" charset="0"/>
                <a:hlinkClick r:id="rId3"/>
              </a:rPr>
              <a:t>https://www.fmlm.ac.uk/resources/building-and-enabling-medical-leadership-career-pathways-–-the-story</a:t>
            </a:r>
            <a:r>
              <a:rPr lang="en-GB" sz="1600" dirty="0">
                <a:solidFill>
                  <a:srgbClr val="005953"/>
                </a:solidFill>
                <a:latin typeface="Calibri" charset="0"/>
                <a:ea typeface="Calibri" charset="0"/>
                <a:cs typeface="Calibri" charset="0"/>
              </a:rPr>
              <a:t/>
            </a:r>
            <a:br>
              <a:rPr lang="en-GB" sz="1600" dirty="0">
                <a:solidFill>
                  <a:srgbClr val="005953"/>
                </a:solidFill>
                <a:latin typeface="Calibri" charset="0"/>
                <a:ea typeface="Calibri" charset="0"/>
                <a:cs typeface="Calibri" charset="0"/>
              </a:rPr>
            </a:br>
            <a:endParaRPr lang="en-GB" sz="1600" dirty="0"/>
          </a:p>
        </p:txBody>
      </p:sp>
      <p:sp>
        <p:nvSpPr>
          <p:cNvPr id="4" name="Slide Number Placeholder 3"/>
          <p:cNvSpPr>
            <a:spLocks noGrp="1"/>
          </p:cNvSpPr>
          <p:nvPr>
            <p:ph type="sldNum" sz="quarter" idx="11"/>
          </p:nvPr>
        </p:nvSpPr>
        <p:spPr/>
        <p:txBody>
          <a:bodyPr/>
          <a:lstStyle/>
          <a:p>
            <a:endParaRPr lang="en-GB" dirty="0"/>
          </a:p>
        </p:txBody>
      </p:sp>
      <p:pic>
        <p:nvPicPr>
          <p:cNvPr id="7" name="Content Placeholder 6"/>
          <p:cNvPicPr>
            <a:picLocks noGrp="1" noChangeAspect="1"/>
          </p:cNvPicPr>
          <p:nvPr>
            <p:ph idx="1"/>
          </p:nvPr>
        </p:nvPicPr>
        <p:blipFill>
          <a:blip r:embed="rId4"/>
          <a:stretch>
            <a:fillRect/>
          </a:stretch>
        </p:blipFill>
        <p:spPr>
          <a:xfrm>
            <a:off x="335796" y="132812"/>
            <a:ext cx="7692587" cy="5429788"/>
          </a:xfrm>
        </p:spPr>
      </p:pic>
    </p:spTree>
    <p:extLst>
      <p:ext uri="{BB962C8B-B14F-4D97-AF65-F5344CB8AC3E}">
        <p14:creationId xmlns:p14="http://schemas.microsoft.com/office/powerpoint/2010/main" val="2159566887"/>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Kate:Applications:Microsoft Office 2004:Templates:Presentations:Designs:Alchemy</Template>
  <TotalTime>1498</TotalTime>
  <Words>1152</Words>
  <Application>Microsoft Office PowerPoint</Application>
  <PresentationFormat>On-screen Show (4:3)</PresentationFormat>
  <Paragraphs>141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1_Blank Presentation</vt:lpstr>
      <vt:lpstr>PowerPoint Presentation</vt:lpstr>
      <vt:lpstr>What do we mean by “leadership?”</vt:lpstr>
      <vt:lpstr>About FMLM</vt:lpstr>
      <vt:lpstr>FMLM’s offer to GPs</vt:lpstr>
      <vt:lpstr>Example of our approach delivering  leadership development  for a cohort of GPs at varying career stages within an English Clinical Commissioning Group</vt:lpstr>
      <vt:lpstr>FMLM Peer Network: Values &amp; Benefits</vt:lpstr>
      <vt:lpstr>PowerPoint Presentation</vt:lpstr>
      <vt:lpstr>PowerPoint Presentation</vt:lpstr>
      <vt:lpstr>https://www.fmlm.ac.uk/resources/building-and-enabling-medical-leadership-career-pathways-–-the-story </vt:lpstr>
      <vt:lpstr>Case studies</vt:lpstr>
      <vt:lpstr>Local context</vt:lpstr>
      <vt:lpstr>A practical “Nugget” for you </vt:lpstr>
      <vt:lpstr>Your ideas for FMLM?</vt:lpstr>
      <vt:lpstr>“So the point is not to become a leader. The point is to become yourself, to use yourself completely — all your skills, gifts, and energies ... you must ... become the person you started out to be, and ... enjoy the process of becoming.”   Warren Bennis   </vt:lpstr>
    </vt:vector>
  </TitlesOfParts>
  <Company>Kate Gorringe 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Kate Gorringe ME</dc:creator>
  <cp:lastModifiedBy>Admin</cp:lastModifiedBy>
  <cp:revision>139</cp:revision>
  <dcterms:created xsi:type="dcterms:W3CDTF">2010-12-04T16:03:43Z</dcterms:created>
  <dcterms:modified xsi:type="dcterms:W3CDTF">2017-10-06T09:38:56Z</dcterms:modified>
</cp:coreProperties>
</file>